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2" r:id="rId6"/>
    <p:sldId id="266" r:id="rId7"/>
    <p:sldId id="267" r:id="rId8"/>
    <p:sldId id="268" r:id="rId9"/>
    <p:sldId id="265" r:id="rId10"/>
    <p:sldId id="264" r:id="rId11"/>
    <p:sldId id="263" r:id="rId12"/>
    <p:sldId id="261" r:id="rId13"/>
    <p:sldId id="260" r:id="rId14"/>
    <p:sldId id="275" r:id="rId15"/>
    <p:sldId id="269" r:id="rId16"/>
    <p:sldId id="280" r:id="rId17"/>
    <p:sldId id="274" r:id="rId18"/>
    <p:sldId id="276" r:id="rId19"/>
    <p:sldId id="277" r:id="rId20"/>
    <p:sldId id="278" r:id="rId21"/>
    <p:sldId id="279" r:id="rId22"/>
    <p:sldId id="281" r:id="rId23"/>
    <p:sldId id="282" r:id="rId24"/>
    <p:sldId id="283" r:id="rId25"/>
    <p:sldId id="284" r:id="rId26"/>
    <p:sldId id="28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5FFD7C-DE43-41D8-AB09-61F33E3984F2}" v="41" dt="2026-04-12T14:41:09.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4" d="100"/>
          <a:sy n="104" d="100"/>
        </p:scale>
        <p:origin x="87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ie Katsianas" userId="919e99f8e8cc889a" providerId="LiveId" clId="{8A321298-92E8-44B3-B318-0BDE1947C9BD}"/>
    <pc:docChg chg="undo custSel addSld delSld modSld sldOrd">
      <pc:chgData name="Jackie Katsianas" userId="919e99f8e8cc889a" providerId="LiveId" clId="{8A321298-92E8-44B3-B318-0BDE1947C9BD}" dt="2026-05-03T09:46:42.179" v="2930" actId="20577"/>
      <pc:docMkLst>
        <pc:docMk/>
      </pc:docMkLst>
      <pc:sldChg chg="modSp mod">
        <pc:chgData name="Jackie Katsianas" userId="919e99f8e8cc889a" providerId="LiveId" clId="{8A321298-92E8-44B3-B318-0BDE1947C9BD}" dt="2026-05-03T09:46:42.179" v="2930" actId="20577"/>
        <pc:sldMkLst>
          <pc:docMk/>
          <pc:sldMk cId="2099516389" sldId="257"/>
        </pc:sldMkLst>
        <pc:spChg chg="mod">
          <ac:chgData name="Jackie Katsianas" userId="919e99f8e8cc889a" providerId="LiveId" clId="{8A321298-92E8-44B3-B318-0BDE1947C9BD}" dt="2026-05-03T09:46:42.179" v="2930" actId="20577"/>
          <ac:spMkLst>
            <pc:docMk/>
            <pc:sldMk cId="2099516389" sldId="257"/>
            <ac:spMk id="2" creationId="{590A79F9-7B5E-D6B3-39B2-5BA0DEC67B7A}"/>
          </ac:spMkLst>
        </pc:spChg>
      </pc:sldChg>
      <pc:sldChg chg="ord">
        <pc:chgData name="Jackie Katsianas" userId="919e99f8e8cc889a" providerId="LiveId" clId="{8A321298-92E8-44B3-B318-0BDE1947C9BD}" dt="2026-05-03T08:13:48.464" v="2881"/>
        <pc:sldMkLst>
          <pc:docMk/>
          <pc:sldMk cId="2837114730" sldId="265"/>
        </pc:sldMkLst>
      </pc:sldChg>
      <pc:sldChg chg="modSp mod">
        <pc:chgData name="Jackie Katsianas" userId="919e99f8e8cc889a" providerId="LiveId" clId="{8A321298-92E8-44B3-B318-0BDE1947C9BD}" dt="2026-04-12T14:02:42.124" v="2122" actId="14100"/>
        <pc:sldMkLst>
          <pc:docMk/>
          <pc:sldMk cId="1535831395" sldId="266"/>
        </pc:sldMkLst>
        <pc:spChg chg="mod">
          <ac:chgData name="Jackie Katsianas" userId="919e99f8e8cc889a" providerId="LiveId" clId="{8A321298-92E8-44B3-B318-0BDE1947C9BD}" dt="2026-04-12T14:02:42.124" v="2122" actId="14100"/>
          <ac:spMkLst>
            <pc:docMk/>
            <pc:sldMk cId="1535831395" sldId="266"/>
            <ac:spMk id="4" creationId="{72450767-78F5-80F7-3F0A-12A534492CA1}"/>
          </ac:spMkLst>
        </pc:spChg>
      </pc:sldChg>
      <pc:sldChg chg="modSp mod">
        <pc:chgData name="Jackie Katsianas" userId="919e99f8e8cc889a" providerId="LiveId" clId="{8A321298-92E8-44B3-B318-0BDE1947C9BD}" dt="2026-04-12T14:20:06.854" v="2722" actId="6549"/>
        <pc:sldMkLst>
          <pc:docMk/>
          <pc:sldMk cId="2072856026" sldId="267"/>
        </pc:sldMkLst>
        <pc:spChg chg="mod">
          <ac:chgData name="Jackie Katsianas" userId="919e99f8e8cc889a" providerId="LiveId" clId="{8A321298-92E8-44B3-B318-0BDE1947C9BD}" dt="2026-04-12T14:20:06.854" v="2722" actId="6549"/>
          <ac:spMkLst>
            <pc:docMk/>
            <pc:sldMk cId="2072856026" sldId="267"/>
            <ac:spMk id="4" creationId="{0DFB9B2F-504E-CC52-2D9B-5C77F050DDB6}"/>
          </ac:spMkLst>
        </pc:spChg>
      </pc:sldChg>
      <pc:sldChg chg="modSp mod">
        <pc:chgData name="Jackie Katsianas" userId="919e99f8e8cc889a" providerId="LiveId" clId="{8A321298-92E8-44B3-B318-0BDE1947C9BD}" dt="2026-04-12T12:59:13.577" v="1585" actId="6549"/>
        <pc:sldMkLst>
          <pc:docMk/>
          <pc:sldMk cId="1580097905" sldId="278"/>
        </pc:sldMkLst>
        <pc:spChg chg="mod">
          <ac:chgData name="Jackie Katsianas" userId="919e99f8e8cc889a" providerId="LiveId" clId="{8A321298-92E8-44B3-B318-0BDE1947C9BD}" dt="2026-04-12T12:59:13.577" v="1585" actId="6549"/>
          <ac:spMkLst>
            <pc:docMk/>
            <pc:sldMk cId="1580097905" sldId="278"/>
            <ac:spMk id="5" creationId="{A718AEA6-467A-227A-5F9B-BC3A5A7C7FB0}"/>
          </ac:spMkLst>
        </pc:spChg>
      </pc:sldChg>
      <pc:sldChg chg="modSp mod">
        <pc:chgData name="Jackie Katsianas" userId="919e99f8e8cc889a" providerId="LiveId" clId="{8A321298-92E8-44B3-B318-0BDE1947C9BD}" dt="2026-04-12T13:01:56.986" v="1609" actId="14100"/>
        <pc:sldMkLst>
          <pc:docMk/>
          <pc:sldMk cId="3085780689" sldId="279"/>
        </pc:sldMkLst>
        <pc:spChg chg="mod">
          <ac:chgData name="Jackie Katsianas" userId="919e99f8e8cc889a" providerId="LiveId" clId="{8A321298-92E8-44B3-B318-0BDE1947C9BD}" dt="2026-04-12T13:01:56.986" v="1609" actId="14100"/>
          <ac:spMkLst>
            <pc:docMk/>
            <pc:sldMk cId="3085780689" sldId="279"/>
            <ac:spMk id="2" creationId="{7C8DA167-AE8B-79FF-2961-7F2B5F36B4C6}"/>
          </ac:spMkLst>
        </pc:spChg>
        <pc:spChg chg="mod">
          <ac:chgData name="Jackie Katsianas" userId="919e99f8e8cc889a" providerId="LiveId" clId="{8A321298-92E8-44B3-B318-0BDE1947C9BD}" dt="2026-04-12T13:01:10.156" v="1607" actId="1076"/>
          <ac:spMkLst>
            <pc:docMk/>
            <pc:sldMk cId="3085780689" sldId="279"/>
            <ac:spMk id="5" creationId="{C4EE6C9D-CBB1-7C71-202D-720C82967D35}"/>
          </ac:spMkLst>
        </pc:spChg>
      </pc:sldChg>
      <pc:sldChg chg="modSp mod">
        <pc:chgData name="Jackie Katsianas" userId="919e99f8e8cc889a" providerId="LiveId" clId="{8A321298-92E8-44B3-B318-0BDE1947C9BD}" dt="2026-05-03T08:21:13.766" v="2927" actId="20577"/>
        <pc:sldMkLst>
          <pc:docMk/>
          <pc:sldMk cId="2323708660" sldId="280"/>
        </pc:sldMkLst>
        <pc:spChg chg="mod">
          <ac:chgData name="Jackie Katsianas" userId="919e99f8e8cc889a" providerId="LiveId" clId="{8A321298-92E8-44B3-B318-0BDE1947C9BD}" dt="2026-05-03T08:21:13.766" v="2927" actId="20577"/>
          <ac:spMkLst>
            <pc:docMk/>
            <pc:sldMk cId="2323708660" sldId="280"/>
            <ac:spMk id="7" creationId="{99891281-C9DF-32EF-A21B-E25DFFD8D8F4}"/>
          </ac:spMkLst>
        </pc:spChg>
      </pc:sldChg>
      <pc:sldChg chg="modSp mod">
        <pc:chgData name="Jackie Katsianas" userId="919e99f8e8cc889a" providerId="LiveId" clId="{8A321298-92E8-44B3-B318-0BDE1947C9BD}" dt="2026-04-12T14:25:55.449" v="2773" actId="1076"/>
        <pc:sldMkLst>
          <pc:docMk/>
          <pc:sldMk cId="2224689333" sldId="281"/>
        </pc:sldMkLst>
        <pc:spChg chg="mod">
          <ac:chgData name="Jackie Katsianas" userId="919e99f8e8cc889a" providerId="LiveId" clId="{8A321298-92E8-44B3-B318-0BDE1947C9BD}" dt="2026-04-12T14:25:55.449" v="2773" actId="1076"/>
          <ac:spMkLst>
            <pc:docMk/>
            <pc:sldMk cId="2224689333" sldId="281"/>
            <ac:spMk id="2" creationId="{A99CE4D9-70F9-2197-3D71-9C5E298F3C84}"/>
          </ac:spMkLst>
        </pc:spChg>
      </pc:sldChg>
      <pc:sldChg chg="modSp mod">
        <pc:chgData name="Jackie Katsianas" userId="919e99f8e8cc889a" providerId="LiveId" clId="{8A321298-92E8-44B3-B318-0BDE1947C9BD}" dt="2026-04-12T14:26:13.360" v="2774" actId="1076"/>
        <pc:sldMkLst>
          <pc:docMk/>
          <pc:sldMk cId="2469249517" sldId="282"/>
        </pc:sldMkLst>
        <pc:spChg chg="mod">
          <ac:chgData name="Jackie Katsianas" userId="919e99f8e8cc889a" providerId="LiveId" clId="{8A321298-92E8-44B3-B318-0BDE1947C9BD}" dt="2026-04-12T14:26:13.360" v="2774" actId="1076"/>
          <ac:spMkLst>
            <pc:docMk/>
            <pc:sldMk cId="2469249517" sldId="282"/>
            <ac:spMk id="2" creationId="{B8532F56-1578-B242-57D7-99BDFF287069}"/>
          </ac:spMkLst>
        </pc:spChg>
      </pc:sldChg>
      <pc:sldChg chg="modSp mod">
        <pc:chgData name="Jackie Katsianas" userId="919e99f8e8cc889a" providerId="LiveId" clId="{8A321298-92E8-44B3-B318-0BDE1947C9BD}" dt="2026-04-12T14:26:20.863" v="2775" actId="1076"/>
        <pc:sldMkLst>
          <pc:docMk/>
          <pc:sldMk cId="2036251669" sldId="283"/>
        </pc:sldMkLst>
        <pc:spChg chg="mod">
          <ac:chgData name="Jackie Katsianas" userId="919e99f8e8cc889a" providerId="LiveId" clId="{8A321298-92E8-44B3-B318-0BDE1947C9BD}" dt="2026-04-12T14:26:20.863" v="2775" actId="1076"/>
          <ac:spMkLst>
            <pc:docMk/>
            <pc:sldMk cId="2036251669" sldId="283"/>
            <ac:spMk id="2" creationId="{9D4DDA48-B14A-849B-67E5-D8794DF15FE9}"/>
          </ac:spMkLst>
        </pc:spChg>
      </pc:sldChg>
      <pc:sldChg chg="addSp modSp add mod">
        <pc:chgData name="Jackie Katsianas" userId="919e99f8e8cc889a" providerId="LiveId" clId="{8A321298-92E8-44B3-B318-0BDE1947C9BD}" dt="2026-04-12T14:42:22.156" v="2879" actId="20577"/>
        <pc:sldMkLst>
          <pc:docMk/>
          <pc:sldMk cId="1517353800" sldId="284"/>
        </pc:sldMkLst>
        <pc:spChg chg="mod">
          <ac:chgData name="Jackie Katsianas" userId="919e99f8e8cc889a" providerId="LiveId" clId="{8A321298-92E8-44B3-B318-0BDE1947C9BD}" dt="2026-04-12T14:42:22.156" v="2879" actId="20577"/>
          <ac:spMkLst>
            <pc:docMk/>
            <pc:sldMk cId="1517353800" sldId="284"/>
            <ac:spMk id="2" creationId="{3EA1CBAE-643B-23EF-1091-1045DD1C3125}"/>
          </ac:spMkLst>
        </pc:spChg>
        <pc:spChg chg="add mod">
          <ac:chgData name="Jackie Katsianas" userId="919e99f8e8cc889a" providerId="LiveId" clId="{8A321298-92E8-44B3-B318-0BDE1947C9BD}" dt="2026-04-12T06:04:55.632" v="417" actId="20577"/>
          <ac:spMkLst>
            <pc:docMk/>
            <pc:sldMk cId="1517353800" sldId="284"/>
            <ac:spMk id="3" creationId="{197D5885-5147-809E-BBD7-805E5073BB8B}"/>
          </ac:spMkLst>
        </pc:spChg>
      </pc:sldChg>
      <pc:sldChg chg="addSp delSp modSp add mod ord">
        <pc:chgData name="Jackie Katsianas" userId="919e99f8e8cc889a" providerId="LiveId" clId="{8A321298-92E8-44B3-B318-0BDE1947C9BD}" dt="2026-04-12T14:37:05.534" v="2796" actId="1076"/>
        <pc:sldMkLst>
          <pc:docMk/>
          <pc:sldMk cId="2678102725" sldId="285"/>
        </pc:sldMkLst>
        <pc:spChg chg="mod">
          <ac:chgData name="Jackie Katsianas" userId="919e99f8e8cc889a" providerId="LiveId" clId="{8A321298-92E8-44B3-B318-0BDE1947C9BD}" dt="2026-04-12T13:41:19.370" v="1651" actId="20577"/>
          <ac:spMkLst>
            <pc:docMk/>
            <pc:sldMk cId="2678102725" sldId="285"/>
            <ac:spMk id="2" creationId="{B68FDDDF-40D2-C5AD-A10E-D7514C73C272}"/>
          </ac:spMkLst>
        </pc:spChg>
        <pc:spChg chg="mod">
          <ac:chgData name="Jackie Katsianas" userId="919e99f8e8cc889a" providerId="LiveId" clId="{8A321298-92E8-44B3-B318-0BDE1947C9BD}" dt="2026-04-12T13:50:21.710" v="1931" actId="20577"/>
          <ac:spMkLst>
            <pc:docMk/>
            <pc:sldMk cId="2678102725" sldId="285"/>
            <ac:spMk id="5" creationId="{589B5502-69EA-7272-981C-02B2CE8887F8}"/>
          </ac:spMkLst>
        </pc:spChg>
        <pc:spChg chg="add mod">
          <ac:chgData name="Jackie Katsianas" userId="919e99f8e8cc889a" providerId="LiveId" clId="{8A321298-92E8-44B3-B318-0BDE1947C9BD}" dt="2026-04-12T14:37:05.534" v="2796" actId="1076"/>
          <ac:spMkLst>
            <pc:docMk/>
            <pc:sldMk cId="2678102725" sldId="285"/>
            <ac:spMk id="6" creationId="{05A2C0D7-823A-39B8-E55C-431EDFFE735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034D1-D88C-4306-BDF0-A4B70E6D65B6}" type="datetimeFigureOut">
              <a:rPr lang="en-AU" smtClean="0"/>
              <a:t>3/05/2026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0FB139-0FDC-424C-A404-43F9F9302163}" type="slidenum">
              <a:rPr lang="en-AU" smtClean="0"/>
              <a:t>‹#›</a:t>
            </a:fld>
            <a:endParaRPr lang="en-AU"/>
          </a:p>
        </p:txBody>
      </p:sp>
    </p:spTree>
    <p:extLst>
      <p:ext uri="{BB962C8B-B14F-4D97-AF65-F5344CB8AC3E}">
        <p14:creationId xmlns:p14="http://schemas.microsoft.com/office/powerpoint/2010/main" val="1993654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CF0FB139-0FDC-424C-A404-43F9F9302163}" type="slidenum">
              <a:rPr lang="en-AU" smtClean="0"/>
              <a:t>18</a:t>
            </a:fld>
            <a:endParaRPr lang="en-AU"/>
          </a:p>
        </p:txBody>
      </p:sp>
    </p:spTree>
    <p:extLst>
      <p:ext uri="{BB962C8B-B14F-4D97-AF65-F5344CB8AC3E}">
        <p14:creationId xmlns:p14="http://schemas.microsoft.com/office/powerpoint/2010/main" val="1939915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77DF-A24E-57AE-ACD5-E9C9931C48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C145133-C9D3-8FA8-9FCE-4C95EB5E23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004E0E78-5DFE-4645-AC08-F6E388B75BD0}"/>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5" name="Footer Placeholder 4">
            <a:extLst>
              <a:ext uri="{FF2B5EF4-FFF2-40B4-BE49-F238E27FC236}">
                <a16:creationId xmlns:a16="http://schemas.microsoft.com/office/drawing/2014/main" id="{CDE9A567-7673-D576-BCB8-1E1520BF22B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A53CEFA-34F3-70D4-600C-21FC6C8A1882}"/>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1250153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37F1C-ECB4-D6C4-7D31-0850F228225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CC96069-B912-95A5-BB34-AB6A20484B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F7DD5D7-D181-AD12-3645-297E9AC9C16A}"/>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5" name="Footer Placeholder 4">
            <a:extLst>
              <a:ext uri="{FF2B5EF4-FFF2-40B4-BE49-F238E27FC236}">
                <a16:creationId xmlns:a16="http://schemas.microsoft.com/office/drawing/2014/main" id="{F02675DC-0D4F-F1FF-12C8-DA4B46D09BF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1FE5DB1-0B3C-9864-B7AD-8AE53D5E2EA6}"/>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1876276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1F2E3-AE93-6090-9942-BD1CD805C2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37035BC1-709A-6BE9-6E6A-6F7F363076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B19D48-1965-BBD8-0C2E-DD14AB541168}"/>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5" name="Footer Placeholder 4">
            <a:extLst>
              <a:ext uri="{FF2B5EF4-FFF2-40B4-BE49-F238E27FC236}">
                <a16:creationId xmlns:a16="http://schemas.microsoft.com/office/drawing/2014/main" id="{7BB6ABBE-609B-D31F-E594-17A82190A18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D37F286-6307-2621-7E0C-AB8C5591D357}"/>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2159162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B600-FFAE-8FA0-D29C-AE0ADD5B354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D275896-BE8B-9356-3587-6329026A0D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B9656B05-7F3E-658D-02FB-2DC408DC60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12C68A3-578E-1423-FB85-A4161866FC95}"/>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6" name="Footer Placeholder 5">
            <a:extLst>
              <a:ext uri="{FF2B5EF4-FFF2-40B4-BE49-F238E27FC236}">
                <a16:creationId xmlns:a16="http://schemas.microsoft.com/office/drawing/2014/main" id="{323D7FCC-043A-A72B-7921-0D8AEC66E7A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6CCE5B1-1471-2D35-7F12-AF2F64F9EEF8}"/>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370115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E7AB5-72B7-1A73-EE10-DA27D3C59361}"/>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741B635-53D2-8606-0CCD-D737F6C2AE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08CC44-463F-FEC6-B451-09460E0D5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DC4FFCE9-6EFD-FAF5-08DE-EC94CCEA3C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9E7E78-B4F3-84AE-579A-9E6D4D333C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767A8971-95C9-5403-0A8A-D38249366B39}"/>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8" name="Footer Placeholder 7">
            <a:extLst>
              <a:ext uri="{FF2B5EF4-FFF2-40B4-BE49-F238E27FC236}">
                <a16:creationId xmlns:a16="http://schemas.microsoft.com/office/drawing/2014/main" id="{9A900BEE-F622-4592-EFF5-864720553CCA}"/>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66AE1104-E73B-7F51-E383-0C543F951231}"/>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2352862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62A8E-3DE2-A8EA-544F-B14C89E69075}"/>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0E44311-B707-93DC-EFA3-7817F22413ED}"/>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4" name="Footer Placeholder 3">
            <a:extLst>
              <a:ext uri="{FF2B5EF4-FFF2-40B4-BE49-F238E27FC236}">
                <a16:creationId xmlns:a16="http://schemas.microsoft.com/office/drawing/2014/main" id="{1C913E65-4EFD-AD1D-92BB-A8A7D1BF61B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F1F31394-A66B-5A8D-5A8F-618A1F9BBAC7}"/>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2289126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4264C2-38DE-F069-ADC4-EEAA60171A68}"/>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3" name="Footer Placeholder 2">
            <a:extLst>
              <a:ext uri="{FF2B5EF4-FFF2-40B4-BE49-F238E27FC236}">
                <a16:creationId xmlns:a16="http://schemas.microsoft.com/office/drawing/2014/main" id="{4059DE28-1194-9371-D13A-C1143B42BB11}"/>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9394E060-9609-5971-1562-53A2FE86BD42}"/>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565321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BA844-AC68-2A55-441F-69ADC03D6E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A9EF7B6C-DA90-656A-1A1D-3A3C9F4565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8AA781C-B038-3D3D-FFB0-2F6BAF9A22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DCA9D8-CAC9-7CB7-754B-3C9D8A5A54DD}"/>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6" name="Footer Placeholder 5">
            <a:extLst>
              <a:ext uri="{FF2B5EF4-FFF2-40B4-BE49-F238E27FC236}">
                <a16:creationId xmlns:a16="http://schemas.microsoft.com/office/drawing/2014/main" id="{957450E3-6825-FDC7-107F-1B13910A356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FA38246-0745-4AB2-E4CB-C4562F3E87B4}"/>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373136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B9A0E-5C03-6385-3871-0F90D61DB8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4551EF56-AAB4-C832-535B-40C483977B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A3EAD8C6-FEA9-BC62-30F3-7BA045076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703B85-8099-5C29-F8D5-4817D7BC2B1D}"/>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6" name="Footer Placeholder 5">
            <a:extLst>
              <a:ext uri="{FF2B5EF4-FFF2-40B4-BE49-F238E27FC236}">
                <a16:creationId xmlns:a16="http://schemas.microsoft.com/office/drawing/2014/main" id="{51886B02-DDFB-5BEE-1215-0CEDC6011D0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565376A-4ED8-5714-4D66-DA852902A311}"/>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3913186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DEC26-A4C2-6830-93CA-6B4CFDD733E0}"/>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B8EBA82-6A33-D5F0-99CE-2ACA1D7BF7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DA94337-D3DD-7D27-5C91-397D21D66602}"/>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5" name="Footer Placeholder 4">
            <a:extLst>
              <a:ext uri="{FF2B5EF4-FFF2-40B4-BE49-F238E27FC236}">
                <a16:creationId xmlns:a16="http://schemas.microsoft.com/office/drawing/2014/main" id="{5CC9EE0B-297C-4E8D-9DC2-E793378D166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081C73F-D5B0-3B40-FA28-804811CAA04D}"/>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1305970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2ADB7F-445D-2E58-C298-4E76BBC250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2A4985F-9584-4E73-3596-5E84403197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75DCFCD-EE2C-FB7A-113F-98455425552B}"/>
              </a:ext>
            </a:extLst>
          </p:cNvPr>
          <p:cNvSpPr>
            <a:spLocks noGrp="1"/>
          </p:cNvSpPr>
          <p:nvPr>
            <p:ph type="dt" sz="half" idx="10"/>
          </p:nvPr>
        </p:nvSpPr>
        <p:spPr/>
        <p:txBody>
          <a:bodyPr/>
          <a:lstStyle/>
          <a:p>
            <a:fld id="{2F6FDE82-D592-42A3-A417-0F7D9D1652F9}" type="datetimeFigureOut">
              <a:rPr lang="en-AU" smtClean="0"/>
              <a:t>3/05/2026</a:t>
            </a:fld>
            <a:endParaRPr lang="en-AU"/>
          </a:p>
        </p:txBody>
      </p:sp>
      <p:sp>
        <p:nvSpPr>
          <p:cNvPr id="5" name="Footer Placeholder 4">
            <a:extLst>
              <a:ext uri="{FF2B5EF4-FFF2-40B4-BE49-F238E27FC236}">
                <a16:creationId xmlns:a16="http://schemas.microsoft.com/office/drawing/2014/main" id="{26D8B8DD-2211-8357-C466-3B38F9893C5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8C90D06-5DAA-EE1D-8F3E-2994BC954A96}"/>
              </a:ext>
            </a:extLst>
          </p:cNvPr>
          <p:cNvSpPr>
            <a:spLocks noGrp="1"/>
          </p:cNvSpPr>
          <p:nvPr>
            <p:ph type="sldNum" sz="quarter" idx="12"/>
          </p:nvPr>
        </p:nvSpPr>
        <p:spPr/>
        <p:txBody>
          <a:bodyPr/>
          <a:lstStyle/>
          <a:p>
            <a:fld id="{8D354AD3-4C93-4344-AA3A-E07D5B36A381}" type="slidenum">
              <a:rPr lang="en-AU" smtClean="0"/>
              <a:t>‹#›</a:t>
            </a:fld>
            <a:endParaRPr lang="en-AU"/>
          </a:p>
        </p:txBody>
      </p:sp>
    </p:spTree>
    <p:extLst>
      <p:ext uri="{BB962C8B-B14F-4D97-AF65-F5344CB8AC3E}">
        <p14:creationId xmlns:p14="http://schemas.microsoft.com/office/powerpoint/2010/main" val="2328062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33E79C-7A77-E31A-D043-1E1A2D3F71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01F001D-5DE4-7867-6040-664FBBDDF2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8166E70-F5C3-D2CF-1BA6-7CA581ED30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6FDE82-D592-42A3-A417-0F7D9D1652F9}" type="datetimeFigureOut">
              <a:rPr lang="en-AU" smtClean="0"/>
              <a:t>3/05/2026</a:t>
            </a:fld>
            <a:endParaRPr lang="en-AU"/>
          </a:p>
        </p:txBody>
      </p:sp>
      <p:sp>
        <p:nvSpPr>
          <p:cNvPr id="5" name="Footer Placeholder 4">
            <a:extLst>
              <a:ext uri="{FF2B5EF4-FFF2-40B4-BE49-F238E27FC236}">
                <a16:creationId xmlns:a16="http://schemas.microsoft.com/office/drawing/2014/main" id="{239445B6-E944-E343-B4CC-55EAE28EEB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E40F1705-E668-64BA-0923-874F47074C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354AD3-4C93-4344-AA3A-E07D5B36A381}" type="slidenum">
              <a:rPr lang="en-AU" smtClean="0"/>
              <a:t>‹#›</a:t>
            </a:fld>
            <a:endParaRPr lang="en-AU"/>
          </a:p>
        </p:txBody>
      </p:sp>
    </p:spTree>
    <p:extLst>
      <p:ext uri="{BB962C8B-B14F-4D97-AF65-F5344CB8AC3E}">
        <p14:creationId xmlns:p14="http://schemas.microsoft.com/office/powerpoint/2010/main" val="1823793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5281/zenodo.18722086" TargetMode="External"/><Relationship Id="rId2" Type="http://schemas.openxmlformats.org/officeDocument/2006/relationships/hyperlink" Target="https://public.flourish.studio/story/3596389/" TargetMode="External"/><Relationship Id="rId1" Type="http://schemas.openxmlformats.org/officeDocument/2006/relationships/slideLayout" Target="../slideLayouts/slideLayout7.xml"/><Relationship Id="rId4" Type="http://schemas.openxmlformats.org/officeDocument/2006/relationships/hyperlink" Target="https://doi.org/10.5281/zenodo.18759535"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public.flourish.studio/story/3596389/"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ublic.flourish.studio/story/3596389/"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public.flourish.studio/story/3596389/"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public.flourish.studio/story/3596389/"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public.flourish.studio/story/3596389/"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public.flourish.studio/story/3596389/"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public.flourish.studio/story/3596389/"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public.flourish.studio/story/3596389/"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public.flourish.studio/story/3596389/"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public.flourish.studio/story/3596389/"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hyperlink" Target="https://www.fcai.com.au/about-fcai/annual-reports/" TargetMode="External"/><Relationship Id="rId3" Type="http://schemas.openxmlformats.org/officeDocument/2006/relationships/hyperlink" Target="https://www.bitre.gov.au/sites/default/files/is_070.pdf" TargetMode="External"/><Relationship Id="rId7" Type="http://schemas.openxmlformats.org/officeDocument/2006/relationships/hyperlink" Target="https://discover.data.vic.gov.au/dataset/victoria-road-crash-data" TargetMode="External"/><Relationship Id="rId2" Type="http://schemas.openxmlformats.org/officeDocument/2006/relationships/hyperlink" Target="https://www.abs.gov.au/statistics/industry/tourism-and-transport/motor-vehicle-census-australia/latest-release" TargetMode="External"/><Relationship Id="rId1" Type="http://schemas.openxmlformats.org/officeDocument/2006/relationships/slideLayout" Target="../slideLayouts/slideLayout7.xml"/><Relationship Id="rId6" Type="http://schemas.openxmlformats.org/officeDocument/2006/relationships/hyperlink" Target="https://rac.com.au/horizons/drive/australians-buying-larger-cars" TargetMode="External"/><Relationship Id="rId5" Type="http://schemas.openxmlformats.org/officeDocument/2006/relationships/hyperlink" Target="https://www.bitre.gov.au/publications/2025/road-vehicles-australia-january-2025" TargetMode="External"/><Relationship Id="rId4" Type="http://schemas.openxmlformats.org/officeDocument/2006/relationships/hyperlink" Target="https://www.bitre.gov.au/publications/2024/road-vehicles-australia-january-2022-re-issu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theage.com.au/national/victoria/pedestrian-fatalities-reach-17-year-high-this-trend-could-be-why-20251227-p5nq8x.html" TargetMode="External"/><Relationship Id="rId7" Type="http://schemas.openxmlformats.org/officeDocument/2006/relationships/hyperlink" Target="https://www.oranacarandtruck.com.au/blog/the-legendary-ute-australias-iconic-workhorse?utm_source=chatgpt.com" TargetMode="External"/><Relationship Id="rId2" Type="http://schemas.openxmlformats.org/officeDocument/2006/relationships/hyperlink" Target="https://www.fcai.com.au/australias-new-vehicle-market-remains-resilient-2/" TargetMode="External"/><Relationship Id="rId1" Type="http://schemas.openxmlformats.org/officeDocument/2006/relationships/slideLayout" Target="../slideLayouts/slideLayout7.xml"/><Relationship Id="rId6" Type="http://schemas.openxmlformats.org/officeDocument/2006/relationships/hyperlink" Target="https://www.abc.net.au/news/2023-10-18/passenger-cars-heavier-costlier-suvs-took-over-australian-roads/102987418" TargetMode="External"/><Relationship Id="rId5" Type="http://schemas.openxmlformats.org/officeDocument/2006/relationships/hyperlink" Target="https://doi.org/10.5281/zenodo.18759535" TargetMode="External"/><Relationship Id="rId4" Type="http://schemas.openxmlformats.org/officeDocument/2006/relationships/hyperlink" Target="https://doi.org/10.5281/zenodo.18722086"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carsales.com.au/editorial/details/why-2017-was-year-of-the-ute-110363/" TargetMode="External"/><Relationship Id="rId2" Type="http://schemas.openxmlformats.org/officeDocument/2006/relationships/hyperlink" Target="https://www.victoriawalks.org.au/Assets/Files/Understanding-Pedestrian-Crashes.pdf" TargetMode="External"/><Relationship Id="rId1" Type="http://schemas.openxmlformats.org/officeDocument/2006/relationships/slideLayout" Target="../slideLayouts/slideLayout7.xml"/><Relationship Id="rId4" Type="http://schemas.openxmlformats.org/officeDocument/2006/relationships/hyperlink" Target="https://doi.org/10.1136/ip-2024-045613"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stock.adobe.com/au/images/dangerous-crossing/56313353?prev_url=detail" TargetMode="External"/><Relationship Id="rId3" Type="http://schemas.openxmlformats.org/officeDocument/2006/relationships/hyperlink" Target="https://www.freepik.com/free-photo/car-dealership_4243345.htm#fromView=search&amp;page=2&amp;position=30&amp;uuid=59b3e6d1-a539-42c4-a5ae-b96158f38668&amp;query=closeup+new+SUV+car" TargetMode="External"/><Relationship Id="rId7" Type="http://schemas.openxmlformats.org/officeDocument/2006/relationships/hyperlink" Target="https://stock.adobe.com/au/images/crosswalk-of-street-city-with-people-in-dangerous-situation/139589248?prev_url=detail" TargetMode="External"/><Relationship Id="rId2" Type="http://schemas.openxmlformats.org/officeDocument/2006/relationships/hyperlink" Target="https://stock.adobe.com/au/images/train-station-melbourne-australia-architecture/1765333953?prev_url=detail" TargetMode="External"/><Relationship Id="rId1" Type="http://schemas.openxmlformats.org/officeDocument/2006/relationships/slideLayout" Target="../slideLayouts/slideLayout7.xml"/><Relationship Id="rId6" Type="http://schemas.openxmlformats.org/officeDocument/2006/relationships/hyperlink" Target="https://stock.adobe.com/au/images/white-hand-prints-are-painted-on-a-tree-trunk-in-the-middle-of-russell-street-in-the-melbourne-cbd/544786822?prev_url=detail" TargetMode="External"/><Relationship Id="rId5" Type="http://schemas.openxmlformats.org/officeDocument/2006/relationships/hyperlink" Target="https://stock.adobe.com/au/images/a-damaged-car-is-shown-on-the-roadside-with-orange-traffic-cones-and-debris-scattered-on-the-asphalt-indicating-an-accident-scene/1807324639?prev_url=detail" TargetMode="External"/><Relationship Id="rId4" Type="http://schemas.openxmlformats.org/officeDocument/2006/relationships/hyperlink" Target="https://stock.adobe.com/au/images/row-of-sleek-dark-pickup-trucks-parked-indoors-on-a-factory-floor/1842519571?prev_url=detail" TargetMode="External"/><Relationship Id="rId9" Type="http://schemas.openxmlformats.org/officeDocument/2006/relationships/hyperlink" Target="https://stock.adobe.com/au/images/heavy-traffic-in-melbourne/64532726?prev_url=detail"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5281/zenodo.18759535" TargetMode="External"/><Relationship Id="rId2" Type="http://schemas.openxmlformats.org/officeDocument/2006/relationships/hyperlink" Target="https://doi.org/10.5281/zenodo.18722086"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3296B8E-7F77-7027-F2C5-4EB8EF0FEB0F}"/>
              </a:ext>
            </a:extLst>
          </p:cNvPr>
          <p:cNvPicPr>
            <a:picLocks noChangeAspect="1"/>
          </p:cNvPicPr>
          <p:nvPr/>
        </p:nvPicPr>
        <p:blipFill>
          <a:blip r:embed="rId2">
            <a:extLst>
              <a:ext uri="{28A0092B-C50C-407E-A947-70E740481C1C}">
                <a14:useLocalDpi xmlns:a14="http://schemas.microsoft.com/office/drawing/2010/main" val="0"/>
              </a:ext>
            </a:extLst>
          </a:blip>
          <a:srcRect t="2175"/>
          <a:stretch>
            <a:fillRect/>
          </a:stretch>
        </p:blipFill>
        <p:spPr>
          <a:xfrm>
            <a:off x="1" y="10"/>
            <a:ext cx="9669642" cy="6857990"/>
          </a:xfrm>
          <a:prstGeom prst="rect">
            <a:avLst/>
          </a:prstGeom>
        </p:spPr>
      </p:pic>
      <p:sp>
        <p:nvSpPr>
          <p:cNvPr id="15" name="Rectangle 1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3C4D030-B10A-A172-A409-5CBFD65D19D4}"/>
              </a:ext>
            </a:extLst>
          </p:cNvPr>
          <p:cNvSpPr>
            <a:spLocks noGrp="1"/>
          </p:cNvSpPr>
          <p:nvPr>
            <p:ph type="ctrTitle"/>
          </p:nvPr>
        </p:nvSpPr>
        <p:spPr>
          <a:xfrm>
            <a:off x="7935402" y="743447"/>
            <a:ext cx="3445765" cy="3692028"/>
          </a:xfrm>
          <a:noFill/>
        </p:spPr>
        <p:txBody>
          <a:bodyPr>
            <a:normAutofit/>
          </a:bodyPr>
          <a:lstStyle/>
          <a:p>
            <a:pPr algn="l"/>
            <a:r>
              <a:rPr lang="en-AU" sz="5200" dirty="0"/>
              <a:t>A Growing Concern</a:t>
            </a:r>
          </a:p>
        </p:txBody>
      </p:sp>
      <p:sp>
        <p:nvSpPr>
          <p:cNvPr id="3" name="Subtitle 2">
            <a:extLst>
              <a:ext uri="{FF2B5EF4-FFF2-40B4-BE49-F238E27FC236}">
                <a16:creationId xmlns:a16="http://schemas.microsoft.com/office/drawing/2014/main" id="{DED6E0BB-78D8-ACD4-A387-E0C3EFAA9D29}"/>
              </a:ext>
            </a:extLst>
          </p:cNvPr>
          <p:cNvSpPr>
            <a:spLocks noGrp="1"/>
          </p:cNvSpPr>
          <p:nvPr>
            <p:ph type="subTitle" idx="1"/>
          </p:nvPr>
        </p:nvSpPr>
        <p:spPr>
          <a:xfrm>
            <a:off x="7935403" y="4629234"/>
            <a:ext cx="3445766" cy="1485319"/>
          </a:xfrm>
          <a:noFill/>
        </p:spPr>
        <p:txBody>
          <a:bodyPr>
            <a:normAutofit/>
          </a:bodyPr>
          <a:lstStyle/>
          <a:p>
            <a:pPr algn="l"/>
            <a:r>
              <a:rPr lang="en-AU" dirty="0"/>
              <a:t>The impact of larger vehicles on Victorian roads</a:t>
            </a:r>
          </a:p>
        </p:txBody>
      </p:sp>
      <p:sp>
        <p:nvSpPr>
          <p:cNvPr id="6" name="TextBox 5">
            <a:extLst>
              <a:ext uri="{FF2B5EF4-FFF2-40B4-BE49-F238E27FC236}">
                <a16:creationId xmlns:a16="http://schemas.microsoft.com/office/drawing/2014/main" id="{83CD93B9-E20C-A131-B44F-7659F8A7A4EB}"/>
              </a:ext>
            </a:extLst>
          </p:cNvPr>
          <p:cNvSpPr txBox="1"/>
          <p:nvPr/>
        </p:nvSpPr>
        <p:spPr>
          <a:xfrm>
            <a:off x="9487053" y="6077717"/>
            <a:ext cx="2569029" cy="584775"/>
          </a:xfrm>
          <a:prstGeom prst="rect">
            <a:avLst/>
          </a:prstGeom>
          <a:noFill/>
        </p:spPr>
        <p:txBody>
          <a:bodyPr wrap="square" rtlCol="0">
            <a:spAutoFit/>
          </a:bodyPr>
          <a:lstStyle/>
          <a:p>
            <a:pPr algn="r"/>
            <a:r>
              <a:rPr lang="en-AU" sz="1600" dirty="0"/>
              <a:t>Jackie Katsianas</a:t>
            </a:r>
          </a:p>
          <a:p>
            <a:pPr algn="r"/>
            <a:r>
              <a:rPr lang="en-AU" sz="1600" dirty="0"/>
              <a:t>February 2026</a:t>
            </a:r>
          </a:p>
        </p:txBody>
      </p:sp>
    </p:spTree>
    <p:extLst>
      <p:ext uri="{BB962C8B-B14F-4D97-AF65-F5344CB8AC3E}">
        <p14:creationId xmlns:p14="http://schemas.microsoft.com/office/powerpoint/2010/main" val="2468898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0A79F9-7B5E-D6B3-39B2-5BA0DEC67B7A}"/>
              </a:ext>
            </a:extLst>
          </p:cNvPr>
          <p:cNvSpPr txBox="1"/>
          <p:nvPr/>
        </p:nvSpPr>
        <p:spPr>
          <a:xfrm>
            <a:off x="957943" y="957943"/>
            <a:ext cx="10221686" cy="5078313"/>
          </a:xfrm>
          <a:prstGeom prst="rect">
            <a:avLst/>
          </a:prstGeom>
          <a:noFill/>
        </p:spPr>
        <p:txBody>
          <a:bodyPr wrap="square" rtlCol="0">
            <a:spAutoFit/>
          </a:bodyPr>
          <a:lstStyle/>
          <a:p>
            <a:r>
              <a:rPr lang="en-US" dirty="0"/>
              <a:t>Published February 2026 as a data storytelling project as part of the Master of Science in Project Management, Curtin University. </a:t>
            </a:r>
          </a:p>
          <a:p>
            <a:r>
              <a:rPr lang="en-US" dirty="0"/>
              <a:t>Updated May 2026 with minor refinements to language and attribution, and addition of a methodology section.</a:t>
            </a:r>
          </a:p>
          <a:p>
            <a:endParaRPr lang="en-AU" dirty="0"/>
          </a:p>
          <a:p>
            <a:endParaRPr lang="en-AU" dirty="0"/>
          </a:p>
          <a:p>
            <a:r>
              <a:rPr lang="en-AU" dirty="0"/>
              <a:t>This presentation is available online. </a:t>
            </a:r>
          </a:p>
          <a:p>
            <a:r>
              <a:rPr lang="en-AU" dirty="0"/>
              <a:t>For the online version with live links and interactive data charts, please visit </a:t>
            </a:r>
            <a:r>
              <a:rPr lang="en-AU" dirty="0">
                <a:hlinkClick r:id="rId2"/>
              </a:rPr>
              <a:t>https://public.flourish.studio/story/3596389/</a:t>
            </a:r>
            <a:r>
              <a:rPr lang="en-AU" dirty="0"/>
              <a:t> </a:t>
            </a:r>
          </a:p>
          <a:p>
            <a:endParaRPr lang="en-AU" dirty="0"/>
          </a:p>
          <a:p>
            <a:endParaRPr lang="en-AU" dirty="0"/>
          </a:p>
          <a:p>
            <a:r>
              <a:rPr lang="en-AU" dirty="0"/>
              <a:t>Data used for the data visualisations are published as open-access datasets on </a:t>
            </a:r>
            <a:r>
              <a:rPr lang="en-AU" dirty="0" err="1"/>
              <a:t>Zenodo</a:t>
            </a:r>
            <a:r>
              <a:rPr lang="en-AU" dirty="0"/>
              <a:t> (zenodo.org):</a:t>
            </a:r>
          </a:p>
          <a:p>
            <a:r>
              <a:rPr lang="en-US" dirty="0">
                <a:hlinkClick r:id="rId3"/>
              </a:rPr>
              <a:t>https://doi.org/10.5281/zenodo.18722086</a:t>
            </a:r>
            <a:endParaRPr lang="en-US" dirty="0"/>
          </a:p>
          <a:p>
            <a:r>
              <a:rPr lang="en-US" dirty="0">
                <a:hlinkClick r:id="rId4"/>
              </a:rPr>
              <a:t>https://doi.org/10.5281/zenodo.18759535</a:t>
            </a:r>
            <a:endParaRPr lang="en-AU" dirty="0"/>
          </a:p>
          <a:p>
            <a:endParaRPr lang="en-AU" dirty="0"/>
          </a:p>
          <a:p>
            <a:endParaRPr lang="en-AU" dirty="0"/>
          </a:p>
          <a:p>
            <a:r>
              <a:rPr lang="en-AU" dirty="0"/>
              <a:t>Images, unless stated otherwise, are used under Adobe Standard License.</a:t>
            </a:r>
          </a:p>
          <a:p>
            <a:endParaRPr lang="en-AU" dirty="0"/>
          </a:p>
        </p:txBody>
      </p:sp>
    </p:spTree>
    <p:extLst>
      <p:ext uri="{BB962C8B-B14F-4D97-AF65-F5344CB8AC3E}">
        <p14:creationId xmlns:p14="http://schemas.microsoft.com/office/powerpoint/2010/main" val="2099516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D7ACC27-81E9-E135-7671-53CCE15CCA9C}"/>
              </a:ext>
            </a:extLst>
          </p:cNvPr>
          <p:cNvPicPr>
            <a:picLocks noChangeAspect="1"/>
          </p:cNvPicPr>
          <p:nvPr/>
        </p:nvPicPr>
        <p:blipFill>
          <a:blip r:embed="rId2">
            <a:extLst>
              <a:ext uri="{28A0092B-C50C-407E-A947-70E740481C1C}">
                <a14:useLocalDpi xmlns:a14="http://schemas.microsoft.com/office/drawing/2010/main" val="0"/>
              </a:ext>
            </a:extLst>
          </a:blip>
          <a:srcRect t="22105" b="8665"/>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2" name="Rectangle 11">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86AFEA-BF24-4371-CC7A-E31D4580037C}"/>
              </a:ext>
            </a:extLst>
          </p:cNvPr>
          <p:cNvSpPr>
            <a:spLocks noGrp="1"/>
          </p:cNvSpPr>
          <p:nvPr>
            <p:ph type="title"/>
          </p:nvPr>
        </p:nvSpPr>
        <p:spPr>
          <a:xfrm>
            <a:off x="589556" y="5746071"/>
            <a:ext cx="7015499" cy="852260"/>
          </a:xfrm>
        </p:spPr>
        <p:txBody>
          <a:bodyPr vert="horz" lIns="91440" tIns="45720" rIns="91440" bIns="45720" rtlCol="0" anchor="ctr">
            <a:normAutofit/>
          </a:bodyPr>
          <a:lstStyle/>
          <a:p>
            <a:r>
              <a:rPr lang="en-US" sz="5200" b="1" dirty="0"/>
              <a:t>Fleet Transformation</a:t>
            </a:r>
          </a:p>
        </p:txBody>
      </p:sp>
      <p:sp>
        <p:nvSpPr>
          <p:cNvPr id="6" name="TextBox 5">
            <a:extLst>
              <a:ext uri="{FF2B5EF4-FFF2-40B4-BE49-F238E27FC236}">
                <a16:creationId xmlns:a16="http://schemas.microsoft.com/office/drawing/2014/main" id="{DB667948-B45D-72FF-BFF7-36FAD85DC1BB}"/>
              </a:ext>
            </a:extLst>
          </p:cNvPr>
          <p:cNvSpPr txBox="1"/>
          <p:nvPr/>
        </p:nvSpPr>
        <p:spPr>
          <a:xfrm>
            <a:off x="6945087" y="5606143"/>
            <a:ext cx="5029200" cy="307777"/>
          </a:xfrm>
          <a:prstGeom prst="rect">
            <a:avLst/>
          </a:prstGeom>
          <a:noFill/>
        </p:spPr>
        <p:txBody>
          <a:bodyPr wrap="square" rtlCol="0">
            <a:spAutoFit/>
          </a:bodyPr>
          <a:lstStyle/>
          <a:p>
            <a:pPr algn="r"/>
            <a:r>
              <a:rPr lang="en-AU" sz="1400" dirty="0"/>
              <a:t>Photo taken January 2025 in Sorrento, Victoria</a:t>
            </a:r>
          </a:p>
        </p:txBody>
      </p:sp>
    </p:spTree>
    <p:extLst>
      <p:ext uri="{BB962C8B-B14F-4D97-AF65-F5344CB8AC3E}">
        <p14:creationId xmlns:p14="http://schemas.microsoft.com/office/powerpoint/2010/main" val="3948452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7DC116D-4AEE-132D-3A16-8BA644C64BC7}"/>
              </a:ext>
            </a:extLst>
          </p:cNvPr>
          <p:cNvPicPr>
            <a:picLocks noChangeAspect="1"/>
          </p:cNvPicPr>
          <p:nvPr/>
        </p:nvPicPr>
        <p:blipFill>
          <a:blip r:embed="rId2"/>
          <a:stretch>
            <a:fillRect/>
          </a:stretch>
        </p:blipFill>
        <p:spPr>
          <a:xfrm>
            <a:off x="2024742" y="83825"/>
            <a:ext cx="8142515" cy="6320852"/>
          </a:xfrm>
          <a:prstGeom prst="rect">
            <a:avLst/>
          </a:prstGeom>
        </p:spPr>
      </p:pic>
      <p:sp>
        <p:nvSpPr>
          <p:cNvPr id="12" name="TextBox 11">
            <a:extLst>
              <a:ext uri="{FF2B5EF4-FFF2-40B4-BE49-F238E27FC236}">
                <a16:creationId xmlns:a16="http://schemas.microsoft.com/office/drawing/2014/main" id="{3B295FD4-4E57-75DD-56E6-4DBECFF59066}"/>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3"/>
              </a:rPr>
              <a:t>https://public.flourish.studio/story/3596389/</a:t>
            </a:r>
            <a:r>
              <a:rPr lang="en-AU" sz="1400" dirty="0"/>
              <a:t> </a:t>
            </a:r>
          </a:p>
        </p:txBody>
      </p:sp>
    </p:spTree>
    <p:extLst>
      <p:ext uri="{BB962C8B-B14F-4D97-AF65-F5344CB8AC3E}">
        <p14:creationId xmlns:p14="http://schemas.microsoft.com/office/powerpoint/2010/main" val="1978676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7DB5B-7A21-E2EA-E7DB-DEF15C10E0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ED0D72-8625-49F7-55A1-7FCE9B50619B}"/>
              </a:ext>
            </a:extLst>
          </p:cNvPr>
          <p:cNvPicPr>
            <a:picLocks noChangeAspect="1"/>
          </p:cNvPicPr>
          <p:nvPr/>
        </p:nvPicPr>
        <p:blipFill>
          <a:blip r:embed="rId2"/>
          <a:stretch>
            <a:fillRect/>
          </a:stretch>
        </p:blipFill>
        <p:spPr>
          <a:xfrm>
            <a:off x="1709058" y="206828"/>
            <a:ext cx="9154806" cy="6150886"/>
          </a:xfrm>
          <a:prstGeom prst="rect">
            <a:avLst/>
          </a:prstGeom>
        </p:spPr>
      </p:pic>
      <p:sp>
        <p:nvSpPr>
          <p:cNvPr id="5" name="TextBox 4">
            <a:extLst>
              <a:ext uri="{FF2B5EF4-FFF2-40B4-BE49-F238E27FC236}">
                <a16:creationId xmlns:a16="http://schemas.microsoft.com/office/drawing/2014/main" id="{2F5FB4C5-C552-3E25-A37F-D234FFB5DF3E}"/>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3"/>
              </a:rPr>
              <a:t>https://public.flourish.studio/story/3596389/</a:t>
            </a:r>
            <a:r>
              <a:rPr lang="en-AU" sz="1400" dirty="0"/>
              <a:t> </a:t>
            </a:r>
          </a:p>
        </p:txBody>
      </p:sp>
    </p:spTree>
    <p:extLst>
      <p:ext uri="{BB962C8B-B14F-4D97-AF65-F5344CB8AC3E}">
        <p14:creationId xmlns:p14="http://schemas.microsoft.com/office/powerpoint/2010/main" val="2903415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6C20BD42-A26A-ED90-F08A-50E30A76BC2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942" r="2941" b="-1"/>
          <a:stretch>
            <a:fillRect/>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A0C109D-7E73-A8DB-D9E9-898A168AE74E}"/>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dirty="0"/>
              <a:t>The rise of LLVs</a:t>
            </a:r>
          </a:p>
        </p:txBody>
      </p:sp>
      <p:sp>
        <p:nvSpPr>
          <p:cNvPr id="4" name="Text Placeholder 3">
            <a:extLst>
              <a:ext uri="{FF2B5EF4-FFF2-40B4-BE49-F238E27FC236}">
                <a16:creationId xmlns:a16="http://schemas.microsoft.com/office/drawing/2014/main" id="{72450767-78F5-80F7-3F0A-12A534492CA1}"/>
              </a:ext>
            </a:extLst>
          </p:cNvPr>
          <p:cNvSpPr>
            <a:spLocks noGrp="1"/>
          </p:cNvSpPr>
          <p:nvPr>
            <p:ph type="body" sz="half" idx="2"/>
          </p:nvPr>
        </p:nvSpPr>
        <p:spPr>
          <a:xfrm>
            <a:off x="838199" y="1828799"/>
            <a:ext cx="4212771" cy="4767943"/>
          </a:xfrm>
        </p:spPr>
        <p:txBody>
          <a:bodyPr vert="horz" lIns="91440" tIns="45720" rIns="91440" bIns="45720" rtlCol="0">
            <a:noAutofit/>
          </a:bodyPr>
          <a:lstStyle/>
          <a:p>
            <a:r>
              <a:rPr lang="en-US" sz="1400" dirty="0"/>
              <a:t>Sports Utility Vehicles (SUVs) are Australia's most popular vehicle (Martin 2023), but another trend on Victoria's roads has been impossible to miss: the rise of larger, higher-bonnet dual-cab utility vehicles such as the recent models of the Ford Ranger, Toyota Hilux, and Dodge Ram.</a:t>
            </a:r>
          </a:p>
          <a:p>
            <a:endParaRPr lang="en-US" sz="1400" dirty="0"/>
          </a:p>
          <a:p>
            <a:r>
              <a:rPr lang="en-US" sz="1400" dirty="0"/>
              <a:t>The growth in these larger utility vehicles has been notable since 2016. It was perhaps in part accelerated by the closure of Ford and Holden manufacturing in Australia, which removed the more traditional, lower-slung "tray </a:t>
            </a:r>
            <a:r>
              <a:rPr lang="en-US" sz="1400" dirty="0" err="1"/>
              <a:t>utes</a:t>
            </a:r>
            <a:r>
              <a:rPr lang="en-US" sz="1400" dirty="0"/>
              <a:t>" from the new-car market (</a:t>
            </a:r>
            <a:r>
              <a:rPr lang="en-US" sz="1400" dirty="0" err="1"/>
              <a:t>Orana</a:t>
            </a:r>
            <a:r>
              <a:rPr lang="en-US" sz="1400" dirty="0"/>
              <a:t> Car and Truck Rentals, n.d.).</a:t>
            </a:r>
          </a:p>
          <a:p>
            <a:r>
              <a:rPr lang="en-US" sz="1400" dirty="0"/>
              <a:t>SUVs have also grown in size since the mid 2010s. </a:t>
            </a:r>
            <a:br>
              <a:rPr lang="en-US" sz="1400" dirty="0"/>
            </a:br>
            <a:endParaRPr lang="en-US" sz="1400" dirty="0"/>
          </a:p>
          <a:p>
            <a:r>
              <a:rPr lang="en-US" sz="1400" dirty="0"/>
              <a:t>SUVs and these new larger utilities can be </a:t>
            </a:r>
            <a:r>
              <a:rPr lang="en-US" sz="1400" dirty="0" err="1"/>
              <a:t>categorised</a:t>
            </a:r>
            <a:r>
              <a:rPr lang="en-US" sz="1400" dirty="0"/>
              <a:t> as Large Light Vehicles (LLVs), </a:t>
            </a:r>
            <a:r>
              <a:rPr lang="en-US" sz="1400" dirty="0" err="1"/>
              <a:t>recognisable</a:t>
            </a:r>
            <a:r>
              <a:rPr lang="en-US" sz="1400" dirty="0"/>
              <a:t> for their "high and squarish" shape and larger size compared to traditional passenger cars and utilities (Martin 2023, para. 10).</a:t>
            </a:r>
          </a:p>
        </p:txBody>
      </p:sp>
    </p:spTree>
    <p:extLst>
      <p:ext uri="{BB962C8B-B14F-4D97-AF65-F5344CB8AC3E}">
        <p14:creationId xmlns:p14="http://schemas.microsoft.com/office/powerpoint/2010/main" val="1535831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AFD730-324C-BB72-1CD4-250AC9E3AA0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a:extLst>
              <a:ext uri="{FF2B5EF4-FFF2-40B4-BE49-F238E27FC236}">
                <a16:creationId xmlns:a16="http://schemas.microsoft.com/office/drawing/2014/main" id="{619B62C5-5802-316C-8449-07670E96481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r="19982" b="-1"/>
          <a:stretch>
            <a:fillRect/>
          </a:stretch>
        </p:blipFill>
        <p:spPr>
          <a:xfrm>
            <a:off x="1"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55DE6A-36C3-7D2D-DC32-45F78E46FC10}"/>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4000" dirty="0"/>
              <a:t>The impact of LLVs</a:t>
            </a:r>
          </a:p>
        </p:txBody>
      </p:sp>
      <p:sp>
        <p:nvSpPr>
          <p:cNvPr id="4" name="Text Placeholder 3">
            <a:extLst>
              <a:ext uri="{FF2B5EF4-FFF2-40B4-BE49-F238E27FC236}">
                <a16:creationId xmlns:a16="http://schemas.microsoft.com/office/drawing/2014/main" id="{0DFB9B2F-504E-CC52-2D9B-5C77F050DDB6}"/>
              </a:ext>
            </a:extLst>
          </p:cNvPr>
          <p:cNvSpPr>
            <a:spLocks noGrp="1"/>
          </p:cNvSpPr>
          <p:nvPr>
            <p:ph type="body" sz="half" idx="2"/>
          </p:nvPr>
        </p:nvSpPr>
        <p:spPr>
          <a:xfrm>
            <a:off x="7531610" y="2057400"/>
            <a:ext cx="4105219" cy="4256313"/>
          </a:xfrm>
        </p:spPr>
        <p:txBody>
          <a:bodyPr vert="horz" lIns="91440" tIns="45720" rIns="91440" bIns="45720" rtlCol="0">
            <a:normAutofit/>
          </a:bodyPr>
          <a:lstStyle/>
          <a:p>
            <a:r>
              <a:rPr lang="en-US" sz="1400" dirty="0"/>
              <a:t>LLVs are having an outsized impact on Australian roads. Outcomes include larger vehicle weights adding to road wear and the reduction in momentum gained in recent years towards reducing vehicle emissions (Martin 2023).</a:t>
            </a:r>
            <a:br>
              <a:rPr lang="en-US" sz="1400" dirty="0"/>
            </a:br>
            <a:endParaRPr lang="en-US" sz="1400" dirty="0"/>
          </a:p>
          <a:p>
            <a:r>
              <a:rPr lang="en-US" sz="1400" dirty="0"/>
              <a:t>But arguably, the most concerning impact is on the safety of other road users. In particular, research shows that LLVs cause more severe injuries to pedestrians than passenger cars (Robinson et al., 2025).</a:t>
            </a:r>
          </a:p>
          <a:p>
            <a:r>
              <a:rPr lang="en-US" sz="1400" dirty="0"/>
              <a:t>LLVs give drivers reduced visibility to the back and sides of the vehicle, which is particularly dangerous for child pedestrians and cyclists. (Callaghan 2025). </a:t>
            </a:r>
          </a:p>
          <a:p>
            <a:r>
              <a:rPr lang="en-US" sz="1400" dirty="0"/>
              <a:t>The following slides present an analysis of Victoria road crash data that supports these findings.</a:t>
            </a:r>
          </a:p>
        </p:txBody>
      </p:sp>
    </p:spTree>
    <p:extLst>
      <p:ext uri="{BB962C8B-B14F-4D97-AF65-F5344CB8AC3E}">
        <p14:creationId xmlns:p14="http://schemas.microsoft.com/office/powerpoint/2010/main" val="2072856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90D96A-C808-311B-3F0A-7D7D8C198B5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6CA6D4-8F4C-0618-B4FA-6B906089913B}"/>
              </a:ext>
            </a:extLst>
          </p:cNvPr>
          <p:cNvSpPr>
            <a:spLocks noGrp="1"/>
          </p:cNvSpPr>
          <p:nvPr>
            <p:ph type="title"/>
          </p:nvPr>
        </p:nvSpPr>
        <p:spPr>
          <a:xfrm>
            <a:off x="6367461" y="728664"/>
            <a:ext cx="4984813" cy="3157080"/>
          </a:xfrm>
          <a:noFill/>
        </p:spPr>
        <p:txBody>
          <a:bodyPr vert="horz" lIns="91440" tIns="45720" rIns="91440" bIns="45720" rtlCol="0" anchor="b">
            <a:normAutofit/>
          </a:bodyPr>
          <a:lstStyle/>
          <a:p>
            <a:r>
              <a:rPr lang="en-US" sz="5200" b="1" dirty="0"/>
              <a:t>Harm Trends</a:t>
            </a:r>
          </a:p>
        </p:txBody>
      </p:sp>
      <p:pic>
        <p:nvPicPr>
          <p:cNvPr id="4" name="Picture 3">
            <a:extLst>
              <a:ext uri="{FF2B5EF4-FFF2-40B4-BE49-F238E27FC236}">
                <a16:creationId xmlns:a16="http://schemas.microsoft.com/office/drawing/2014/main" id="{0FF0FDF0-A100-ED59-2A5A-7D30235EEAF4}"/>
              </a:ext>
            </a:extLst>
          </p:cNvPr>
          <p:cNvPicPr>
            <a:picLocks noChangeAspect="1"/>
          </p:cNvPicPr>
          <p:nvPr/>
        </p:nvPicPr>
        <p:blipFill>
          <a:blip r:embed="rId2">
            <a:extLst>
              <a:ext uri="{28A0092B-C50C-407E-A947-70E740481C1C}">
                <a14:useLocalDpi xmlns:a14="http://schemas.microsoft.com/office/drawing/2010/main" val="0"/>
              </a:ext>
            </a:extLst>
          </a:blip>
          <a:srcRect l="18292" r="37923"/>
          <a:stretch>
            <a:fillRect/>
          </a:stretch>
        </p:blipFill>
        <p:spPr>
          <a:xfrm>
            <a:off x="1" y="10"/>
            <a:ext cx="6005512" cy="6857990"/>
          </a:xfrm>
          <a:prstGeom prst="rect">
            <a:avLst/>
          </a:prstGeom>
        </p:spPr>
      </p:pic>
    </p:spTree>
    <p:extLst>
      <p:ext uri="{BB962C8B-B14F-4D97-AF65-F5344CB8AC3E}">
        <p14:creationId xmlns:p14="http://schemas.microsoft.com/office/powerpoint/2010/main" val="2990036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3C980-5655-51DB-05E3-FEE2C105C5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7BACCB7-DEFE-502F-2E03-50CA70CD5D9D}"/>
              </a:ext>
            </a:extLst>
          </p:cNvPr>
          <p:cNvPicPr>
            <a:picLocks noChangeAspect="1"/>
          </p:cNvPicPr>
          <p:nvPr/>
        </p:nvPicPr>
        <p:blipFill>
          <a:blip r:embed="rId2"/>
          <a:stretch>
            <a:fillRect/>
          </a:stretch>
        </p:blipFill>
        <p:spPr>
          <a:xfrm>
            <a:off x="1542453" y="228599"/>
            <a:ext cx="9395658" cy="6139827"/>
          </a:xfrm>
          <a:prstGeom prst="rect">
            <a:avLst/>
          </a:prstGeom>
        </p:spPr>
      </p:pic>
      <p:sp>
        <p:nvSpPr>
          <p:cNvPr id="5" name="TextBox 4">
            <a:extLst>
              <a:ext uri="{FF2B5EF4-FFF2-40B4-BE49-F238E27FC236}">
                <a16:creationId xmlns:a16="http://schemas.microsoft.com/office/drawing/2014/main" id="{EC227339-A27A-FDA4-2949-F97712DC0FFE}"/>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3"/>
              </a:rPr>
              <a:t>https://public.flourish.studio/story/3596389/</a:t>
            </a:r>
            <a:r>
              <a:rPr lang="en-AU" sz="1400" dirty="0"/>
              <a:t> </a:t>
            </a:r>
          </a:p>
        </p:txBody>
      </p:sp>
    </p:spTree>
    <p:extLst>
      <p:ext uri="{BB962C8B-B14F-4D97-AF65-F5344CB8AC3E}">
        <p14:creationId xmlns:p14="http://schemas.microsoft.com/office/powerpoint/2010/main" val="2837114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E1AB1-59B4-5009-FA94-E4BC56C9FFA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E376363-08B9-92D4-E915-271C13CC9427}"/>
              </a:ext>
            </a:extLst>
          </p:cNvPr>
          <p:cNvPicPr>
            <a:picLocks noChangeAspect="1"/>
          </p:cNvPicPr>
          <p:nvPr/>
        </p:nvPicPr>
        <p:blipFill>
          <a:blip r:embed="rId2"/>
          <a:stretch>
            <a:fillRect/>
          </a:stretch>
        </p:blipFill>
        <p:spPr>
          <a:xfrm>
            <a:off x="1611085" y="83825"/>
            <a:ext cx="9297765" cy="6231577"/>
          </a:xfrm>
          <a:prstGeom prst="rect">
            <a:avLst/>
          </a:prstGeom>
        </p:spPr>
      </p:pic>
      <p:sp>
        <p:nvSpPr>
          <p:cNvPr id="5" name="TextBox 4">
            <a:extLst>
              <a:ext uri="{FF2B5EF4-FFF2-40B4-BE49-F238E27FC236}">
                <a16:creationId xmlns:a16="http://schemas.microsoft.com/office/drawing/2014/main" id="{25B6D00B-85C4-BD02-23A1-B3F69F053E10}"/>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3"/>
              </a:rPr>
              <a:t>https://public.flourish.studio/story/3596389/</a:t>
            </a:r>
            <a:r>
              <a:rPr lang="en-AU" sz="1400" dirty="0"/>
              <a:t> </a:t>
            </a:r>
          </a:p>
        </p:txBody>
      </p:sp>
    </p:spTree>
    <p:extLst>
      <p:ext uri="{BB962C8B-B14F-4D97-AF65-F5344CB8AC3E}">
        <p14:creationId xmlns:p14="http://schemas.microsoft.com/office/powerpoint/2010/main" val="106362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88B61-9401-3204-37C7-FD3BEF6AAC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D69CC0-6C4F-433E-ACCA-C25DC401BD93}"/>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2"/>
              </a:rPr>
              <a:t>https://public.flourish.studio/story/3596389/</a:t>
            </a:r>
            <a:r>
              <a:rPr lang="en-AU" sz="1400" dirty="0"/>
              <a:t> </a:t>
            </a:r>
          </a:p>
        </p:txBody>
      </p:sp>
      <p:pic>
        <p:nvPicPr>
          <p:cNvPr id="5" name="Picture 4">
            <a:extLst>
              <a:ext uri="{FF2B5EF4-FFF2-40B4-BE49-F238E27FC236}">
                <a16:creationId xmlns:a16="http://schemas.microsoft.com/office/drawing/2014/main" id="{4AE1D63F-5132-0EDF-C3D0-283AA12AB81E}"/>
              </a:ext>
            </a:extLst>
          </p:cNvPr>
          <p:cNvPicPr>
            <a:picLocks noChangeAspect="1"/>
          </p:cNvPicPr>
          <p:nvPr/>
        </p:nvPicPr>
        <p:blipFill>
          <a:blip r:embed="rId3"/>
          <a:stretch>
            <a:fillRect/>
          </a:stretch>
        </p:blipFill>
        <p:spPr>
          <a:xfrm>
            <a:off x="2024743" y="157927"/>
            <a:ext cx="8537905" cy="6308471"/>
          </a:xfrm>
          <a:prstGeom prst="rect">
            <a:avLst/>
          </a:prstGeom>
        </p:spPr>
      </p:pic>
    </p:spTree>
    <p:extLst>
      <p:ext uri="{BB962C8B-B14F-4D97-AF65-F5344CB8AC3E}">
        <p14:creationId xmlns:p14="http://schemas.microsoft.com/office/powerpoint/2010/main" val="1560968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A7EF5-5F6F-5E72-7576-AFE8C83DC1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861A18-BACD-FEC6-4ECE-EE9BAF52AB3E}"/>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2"/>
              </a:rPr>
              <a:t>https://public.flourish.studio/story/3596389/</a:t>
            </a:r>
            <a:r>
              <a:rPr lang="en-AU" sz="1400" dirty="0"/>
              <a:t> </a:t>
            </a:r>
          </a:p>
        </p:txBody>
      </p:sp>
      <p:pic>
        <p:nvPicPr>
          <p:cNvPr id="5" name="Picture 4">
            <a:extLst>
              <a:ext uri="{FF2B5EF4-FFF2-40B4-BE49-F238E27FC236}">
                <a16:creationId xmlns:a16="http://schemas.microsoft.com/office/drawing/2014/main" id="{7C8923F8-55DD-6C52-7C98-194711655083}"/>
              </a:ext>
            </a:extLst>
          </p:cNvPr>
          <p:cNvPicPr>
            <a:picLocks noChangeAspect="1"/>
          </p:cNvPicPr>
          <p:nvPr/>
        </p:nvPicPr>
        <p:blipFill>
          <a:blip r:embed="rId3"/>
          <a:stretch>
            <a:fillRect/>
          </a:stretch>
        </p:blipFill>
        <p:spPr>
          <a:xfrm>
            <a:off x="2046513" y="83825"/>
            <a:ext cx="8426003" cy="6364321"/>
          </a:xfrm>
          <a:prstGeom prst="rect">
            <a:avLst/>
          </a:prstGeom>
        </p:spPr>
      </p:pic>
    </p:spTree>
    <p:extLst>
      <p:ext uri="{BB962C8B-B14F-4D97-AF65-F5344CB8AC3E}">
        <p14:creationId xmlns:p14="http://schemas.microsoft.com/office/powerpoint/2010/main" val="3248430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073BAC-C833-A99B-615B-53D38B0FEEFD}"/>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2"/>
              </a:rPr>
              <a:t>https://public.flourish.studio/story/3596389/</a:t>
            </a:r>
            <a:r>
              <a:rPr lang="en-AU" sz="1400" dirty="0"/>
              <a:t> </a:t>
            </a:r>
          </a:p>
        </p:txBody>
      </p:sp>
      <p:pic>
        <p:nvPicPr>
          <p:cNvPr id="9" name="Picture 8">
            <a:extLst>
              <a:ext uri="{FF2B5EF4-FFF2-40B4-BE49-F238E27FC236}">
                <a16:creationId xmlns:a16="http://schemas.microsoft.com/office/drawing/2014/main" id="{76A80C5B-BA0A-3E0E-0E57-863E174F0D21}"/>
              </a:ext>
            </a:extLst>
          </p:cNvPr>
          <p:cNvPicPr>
            <a:picLocks noChangeAspect="1"/>
          </p:cNvPicPr>
          <p:nvPr/>
        </p:nvPicPr>
        <p:blipFill>
          <a:blip r:embed="rId3"/>
          <a:stretch>
            <a:fillRect/>
          </a:stretch>
        </p:blipFill>
        <p:spPr>
          <a:xfrm>
            <a:off x="1888363" y="0"/>
            <a:ext cx="8415274" cy="6411205"/>
          </a:xfrm>
          <a:prstGeom prst="rect">
            <a:avLst/>
          </a:prstGeom>
        </p:spPr>
      </p:pic>
    </p:spTree>
    <p:extLst>
      <p:ext uri="{BB962C8B-B14F-4D97-AF65-F5344CB8AC3E}">
        <p14:creationId xmlns:p14="http://schemas.microsoft.com/office/powerpoint/2010/main" val="2745375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DA02B-7DCC-7CE6-F3F2-326EBEA8488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9C29A9E-874D-F465-D07A-4D2AC62445AD}"/>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2"/>
              </a:rPr>
              <a:t>https://public.flourish.studio/story/3596389/</a:t>
            </a:r>
            <a:r>
              <a:rPr lang="en-AU" sz="1400" dirty="0"/>
              <a:t> </a:t>
            </a:r>
          </a:p>
        </p:txBody>
      </p:sp>
      <p:pic>
        <p:nvPicPr>
          <p:cNvPr id="6" name="Picture 5">
            <a:extLst>
              <a:ext uri="{FF2B5EF4-FFF2-40B4-BE49-F238E27FC236}">
                <a16:creationId xmlns:a16="http://schemas.microsoft.com/office/drawing/2014/main" id="{9C8C52B0-E451-89F9-B468-1F63DEBB706F}"/>
              </a:ext>
            </a:extLst>
          </p:cNvPr>
          <p:cNvPicPr>
            <a:picLocks noChangeAspect="1"/>
          </p:cNvPicPr>
          <p:nvPr/>
        </p:nvPicPr>
        <p:blipFill>
          <a:blip r:embed="rId3"/>
          <a:stretch>
            <a:fillRect/>
          </a:stretch>
        </p:blipFill>
        <p:spPr>
          <a:xfrm>
            <a:off x="2371948" y="83825"/>
            <a:ext cx="7872647" cy="6455229"/>
          </a:xfrm>
          <a:prstGeom prst="rect">
            <a:avLst/>
          </a:prstGeom>
        </p:spPr>
      </p:pic>
    </p:spTree>
    <p:extLst>
      <p:ext uri="{BB962C8B-B14F-4D97-AF65-F5344CB8AC3E}">
        <p14:creationId xmlns:p14="http://schemas.microsoft.com/office/powerpoint/2010/main" val="2094925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0CB27-BBB7-7EDF-C85A-D09DEF74BC5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7021600-FCAD-719E-7028-579EF084FBF8}"/>
              </a:ext>
            </a:extLst>
          </p:cNvPr>
          <p:cNvSpPr txBox="1"/>
          <p:nvPr/>
        </p:nvSpPr>
        <p:spPr>
          <a:xfrm>
            <a:off x="1709058" y="6466398"/>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2"/>
              </a:rPr>
              <a:t>https://public.flourish.studio/story/3596389/</a:t>
            </a:r>
            <a:r>
              <a:rPr lang="en-AU" sz="1400" dirty="0"/>
              <a:t> </a:t>
            </a:r>
          </a:p>
        </p:txBody>
      </p:sp>
      <p:pic>
        <p:nvPicPr>
          <p:cNvPr id="3" name="Picture 2">
            <a:extLst>
              <a:ext uri="{FF2B5EF4-FFF2-40B4-BE49-F238E27FC236}">
                <a16:creationId xmlns:a16="http://schemas.microsoft.com/office/drawing/2014/main" id="{C14A7D1B-E435-E0B3-78E9-F9D11C3616C0}"/>
              </a:ext>
            </a:extLst>
          </p:cNvPr>
          <p:cNvPicPr>
            <a:picLocks noChangeAspect="1"/>
          </p:cNvPicPr>
          <p:nvPr/>
        </p:nvPicPr>
        <p:blipFill>
          <a:blip r:embed="rId3"/>
          <a:stretch>
            <a:fillRect/>
          </a:stretch>
        </p:blipFill>
        <p:spPr>
          <a:xfrm>
            <a:off x="2688771" y="230160"/>
            <a:ext cx="7012911" cy="6236238"/>
          </a:xfrm>
          <a:prstGeom prst="rect">
            <a:avLst/>
          </a:prstGeom>
        </p:spPr>
      </p:pic>
    </p:spTree>
    <p:extLst>
      <p:ext uri="{BB962C8B-B14F-4D97-AF65-F5344CB8AC3E}">
        <p14:creationId xmlns:p14="http://schemas.microsoft.com/office/powerpoint/2010/main" val="2402521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E23F2F1-F8CB-8455-8D93-37F3A52DCCA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9892" b="19892"/>
          <a:stretch>
            <a:fillRect/>
          </a:stretch>
        </p:blipFill>
        <p:spPr>
          <a:xfrm>
            <a:off x="38100" y="0"/>
            <a:ext cx="12115800" cy="4103688"/>
          </a:xfrm>
          <a:prstGeom prst="rect">
            <a:avLst/>
          </a:prstGeom>
        </p:spPr>
      </p:pic>
      <p:sp>
        <p:nvSpPr>
          <p:cNvPr id="7" name="TextBox 6">
            <a:extLst>
              <a:ext uri="{FF2B5EF4-FFF2-40B4-BE49-F238E27FC236}">
                <a16:creationId xmlns:a16="http://schemas.microsoft.com/office/drawing/2014/main" id="{99891281-C9DF-32EF-A21B-E25DFFD8D8F4}"/>
              </a:ext>
            </a:extLst>
          </p:cNvPr>
          <p:cNvSpPr txBox="1"/>
          <p:nvPr/>
        </p:nvSpPr>
        <p:spPr>
          <a:xfrm>
            <a:off x="881742" y="5062665"/>
            <a:ext cx="10798629" cy="1569660"/>
          </a:xfrm>
          <a:prstGeom prst="rect">
            <a:avLst/>
          </a:prstGeom>
          <a:noFill/>
        </p:spPr>
        <p:txBody>
          <a:bodyPr wrap="square" rtlCol="0">
            <a:spAutoFit/>
          </a:bodyPr>
          <a:lstStyle/>
          <a:p>
            <a:r>
              <a:rPr lang="en-US" sz="1600" dirty="0"/>
              <a:t>It could be argued that the rising presence of LLVs in accident data and even in pedestrian deaths is simply due to the increased share of LLVs in the vehicle fleet.</a:t>
            </a:r>
          </a:p>
          <a:p>
            <a:endParaRPr lang="en-US" sz="1600" dirty="0"/>
          </a:p>
          <a:p>
            <a:r>
              <a:rPr lang="en-US" sz="1600" dirty="0"/>
              <a:t>While not a perfect solution, we can account for proportions by using road crash data to calculate a risk rate per vehicle. This is done by dividing the number of crashes that resulted in pedestrian deaths by the total number of crashes involving pedestrians, by vehicle type.</a:t>
            </a:r>
          </a:p>
        </p:txBody>
      </p:sp>
      <p:sp>
        <p:nvSpPr>
          <p:cNvPr id="8" name="Title 1">
            <a:extLst>
              <a:ext uri="{FF2B5EF4-FFF2-40B4-BE49-F238E27FC236}">
                <a16:creationId xmlns:a16="http://schemas.microsoft.com/office/drawing/2014/main" id="{8A33872A-15DD-FD62-0543-2DC0642CD8CC}"/>
              </a:ext>
            </a:extLst>
          </p:cNvPr>
          <p:cNvSpPr txBox="1">
            <a:spLocks/>
          </p:cNvSpPr>
          <p:nvPr/>
        </p:nvSpPr>
        <p:spPr>
          <a:xfrm>
            <a:off x="881742" y="4381499"/>
            <a:ext cx="5769428" cy="490666"/>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Numbers vs Rates</a:t>
            </a:r>
          </a:p>
        </p:txBody>
      </p:sp>
    </p:spTree>
    <p:extLst>
      <p:ext uri="{BB962C8B-B14F-4D97-AF65-F5344CB8AC3E}">
        <p14:creationId xmlns:p14="http://schemas.microsoft.com/office/powerpoint/2010/main" val="2323708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B89B5-099D-912C-84B6-EFF9B1AE5CE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99B141D-085A-BC4B-BB6C-0D3DC1FA465B}"/>
              </a:ext>
            </a:extLst>
          </p:cNvPr>
          <p:cNvSpPr txBox="1"/>
          <p:nvPr/>
        </p:nvSpPr>
        <p:spPr>
          <a:xfrm>
            <a:off x="1709058" y="6433741"/>
            <a:ext cx="9394372" cy="307777"/>
          </a:xfrm>
          <a:prstGeom prst="rect">
            <a:avLst/>
          </a:prstGeom>
          <a:noFill/>
        </p:spPr>
        <p:txBody>
          <a:bodyPr wrap="square">
            <a:spAutoFit/>
          </a:bodyPr>
          <a:lstStyle/>
          <a:p>
            <a:r>
              <a:rPr lang="en-AU" sz="1400" dirty="0"/>
              <a:t>For the online version with live links and interactive data charts, please visit </a:t>
            </a:r>
            <a:r>
              <a:rPr lang="en-AU" sz="1400" dirty="0">
                <a:hlinkClick r:id="rId2"/>
              </a:rPr>
              <a:t>https://public.flourish.studio/story/3596389/</a:t>
            </a:r>
            <a:r>
              <a:rPr lang="en-AU" sz="1400" dirty="0"/>
              <a:t> </a:t>
            </a:r>
          </a:p>
        </p:txBody>
      </p:sp>
      <p:pic>
        <p:nvPicPr>
          <p:cNvPr id="3" name="Picture 2">
            <a:extLst>
              <a:ext uri="{FF2B5EF4-FFF2-40B4-BE49-F238E27FC236}">
                <a16:creationId xmlns:a16="http://schemas.microsoft.com/office/drawing/2014/main" id="{76E2EA2E-AD3C-E91E-9635-6E1C073A56F4}"/>
              </a:ext>
            </a:extLst>
          </p:cNvPr>
          <p:cNvPicPr>
            <a:picLocks noChangeAspect="1"/>
          </p:cNvPicPr>
          <p:nvPr/>
        </p:nvPicPr>
        <p:blipFill>
          <a:blip r:embed="rId3"/>
          <a:stretch>
            <a:fillRect/>
          </a:stretch>
        </p:blipFill>
        <p:spPr>
          <a:xfrm>
            <a:off x="1709058" y="788204"/>
            <a:ext cx="8859486" cy="4715533"/>
          </a:xfrm>
          <a:prstGeom prst="rect">
            <a:avLst/>
          </a:prstGeom>
        </p:spPr>
      </p:pic>
    </p:spTree>
    <p:extLst>
      <p:ext uri="{BB962C8B-B14F-4D97-AF65-F5344CB8AC3E}">
        <p14:creationId xmlns:p14="http://schemas.microsoft.com/office/powerpoint/2010/main" val="104894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DDF599-231F-B454-DA46-BB943A286807}"/>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DC88B43E-9715-D228-7D09-EDFDBAA1E5B8}"/>
              </a:ext>
            </a:extLst>
          </p:cNvPr>
          <p:cNvSpPr>
            <a:spLocks noGrp="1"/>
          </p:cNvSpPr>
          <p:nvPr>
            <p:ph type="title"/>
          </p:nvPr>
        </p:nvSpPr>
        <p:spPr>
          <a:xfrm>
            <a:off x="6367461" y="728664"/>
            <a:ext cx="4984813" cy="3157080"/>
          </a:xfrm>
          <a:noFill/>
        </p:spPr>
        <p:txBody>
          <a:bodyPr vert="horz" lIns="91440" tIns="45720" rIns="91440" bIns="45720" rtlCol="0" anchor="b">
            <a:normAutofit/>
          </a:bodyPr>
          <a:lstStyle/>
          <a:p>
            <a:r>
              <a:rPr lang="en-US" sz="5200" b="1" dirty="0"/>
              <a:t>Gaps and confounding factors</a:t>
            </a:r>
          </a:p>
        </p:txBody>
      </p:sp>
      <p:pic>
        <p:nvPicPr>
          <p:cNvPr id="14" name="Picture Placeholder 13">
            <a:extLst>
              <a:ext uri="{FF2B5EF4-FFF2-40B4-BE49-F238E27FC236}">
                <a16:creationId xmlns:a16="http://schemas.microsoft.com/office/drawing/2014/main" id="{20849B1C-46A2-3C71-2D59-F07A7DC434F7}"/>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7571" r="23975" b="-1"/>
          <a:stretch>
            <a:fillRect/>
          </a:stretch>
        </p:blipFill>
        <p:spPr>
          <a:xfrm>
            <a:off x="1" y="10"/>
            <a:ext cx="6005512" cy="6857990"/>
          </a:xfrm>
          <a:prstGeom prst="rect">
            <a:avLst/>
          </a:prstGeom>
        </p:spPr>
      </p:pic>
    </p:spTree>
    <p:extLst>
      <p:ext uri="{BB962C8B-B14F-4D97-AF65-F5344CB8AC3E}">
        <p14:creationId xmlns:p14="http://schemas.microsoft.com/office/powerpoint/2010/main" val="321909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14B55-5E5F-ED1D-2EBC-DA12E0E988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A302F08-BFAC-648A-D82B-8E002610F8CA}"/>
              </a:ext>
            </a:extLst>
          </p:cNvPr>
          <p:cNvSpPr txBox="1"/>
          <p:nvPr/>
        </p:nvSpPr>
        <p:spPr>
          <a:xfrm>
            <a:off x="680357" y="1107596"/>
            <a:ext cx="10831285" cy="5355312"/>
          </a:xfrm>
          <a:prstGeom prst="rect">
            <a:avLst/>
          </a:prstGeom>
          <a:noFill/>
        </p:spPr>
        <p:txBody>
          <a:bodyPr wrap="square" rtlCol="0">
            <a:spAutoFit/>
          </a:bodyPr>
          <a:lstStyle/>
          <a:p>
            <a:r>
              <a:rPr lang="en-US" dirty="0"/>
              <a:t>The data presented support the general conclusion that the growth in Large Light Vehicles creates a road safety issue for pedestrians.</a:t>
            </a:r>
            <a:br>
              <a:rPr lang="en-US" dirty="0"/>
            </a:br>
            <a:endParaRPr lang="en-US" dirty="0"/>
          </a:p>
          <a:p>
            <a:r>
              <a:rPr lang="en-US" dirty="0"/>
              <a:t>However, road accidents are complex and frequently involve multiple variables (Oxley et al., 2020). In addition, pedestrians are always the largest and most at-risk road users, "because almost everyone is a pedestrian at some point" (BITRE 2015, p. 2). Multiple factors contribute to road crashes, which cannot be </a:t>
            </a:r>
            <a:r>
              <a:rPr lang="en-US" dirty="0" err="1"/>
              <a:t>analysed</a:t>
            </a:r>
            <a:r>
              <a:rPr lang="en-US" dirty="0"/>
              <a:t> here.</a:t>
            </a:r>
            <a:br>
              <a:rPr lang="en-US" dirty="0"/>
            </a:br>
            <a:endParaRPr lang="en-US" dirty="0"/>
          </a:p>
          <a:p>
            <a:r>
              <a:rPr lang="en-US" dirty="0"/>
              <a:t>The Victoria road crash data (Department of Transport and Planning, 2025) provides extensive information on road accidents, not all of which could be practicably </a:t>
            </a:r>
            <a:r>
              <a:rPr lang="en-US" dirty="0" err="1"/>
              <a:t>analysed</a:t>
            </a:r>
            <a:r>
              <a:rPr lang="en-US" dirty="0"/>
              <a:t> in this exercise. Speed zones, time of day, weather conditions, road types and locations, vehicle direction and speed at impact, pedestrian age, and other variables were not </a:t>
            </a:r>
            <a:r>
              <a:rPr lang="en-US" dirty="0" err="1"/>
              <a:t>analysed</a:t>
            </a:r>
            <a:r>
              <a:rPr lang="en-US" dirty="0"/>
              <a:t>.</a:t>
            </a:r>
            <a:br>
              <a:rPr lang="en-US" dirty="0"/>
            </a:br>
            <a:endParaRPr lang="en-US" dirty="0"/>
          </a:p>
          <a:p>
            <a:r>
              <a:rPr lang="en-US" dirty="0"/>
              <a:t>While vehicle types within the road crash data were </a:t>
            </a:r>
            <a:r>
              <a:rPr lang="en-US" dirty="0" err="1"/>
              <a:t>analysed</a:t>
            </a:r>
            <a:r>
              <a:rPr lang="en-US" dirty="0"/>
              <a:t>, it was not possible to measure fatality rates for vehicle types against numbers of registered vehicles, to get a more robust picture of risk rates by vehicle. Publicly available vehicle registration data (ABS; BITRE) does not break down by vehicle type to differentiate LLVs from passenger cars. Industry data (e.g., FCAI, </a:t>
            </a:r>
            <a:r>
              <a:rPr lang="en-US" dirty="0" err="1"/>
              <a:t>Carsales</a:t>
            </a:r>
            <a:r>
              <a:rPr lang="en-US" dirty="0"/>
              <a:t>) </a:t>
            </a:r>
            <a:r>
              <a:rPr lang="en-US" dirty="0" err="1"/>
              <a:t>categorises</a:t>
            </a:r>
            <a:r>
              <a:rPr lang="en-US" dirty="0"/>
              <a:t> vehicles more comprehensively, but is based on new or used car sales rather than registered vehicles, and only limited data is publicly available.</a:t>
            </a:r>
          </a:p>
        </p:txBody>
      </p:sp>
      <p:sp>
        <p:nvSpPr>
          <p:cNvPr id="3" name="Title 1">
            <a:extLst>
              <a:ext uri="{FF2B5EF4-FFF2-40B4-BE49-F238E27FC236}">
                <a16:creationId xmlns:a16="http://schemas.microsoft.com/office/drawing/2014/main" id="{16731372-FCBE-0302-4BA7-04457805F8AA}"/>
              </a:ext>
            </a:extLst>
          </p:cNvPr>
          <p:cNvSpPr txBox="1">
            <a:spLocks/>
          </p:cNvSpPr>
          <p:nvPr/>
        </p:nvSpPr>
        <p:spPr>
          <a:xfrm>
            <a:off x="680357" y="395092"/>
            <a:ext cx="7358742" cy="7192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Data analysis limitations</a:t>
            </a:r>
          </a:p>
        </p:txBody>
      </p:sp>
    </p:spTree>
    <p:extLst>
      <p:ext uri="{BB962C8B-B14F-4D97-AF65-F5344CB8AC3E}">
        <p14:creationId xmlns:p14="http://schemas.microsoft.com/office/powerpoint/2010/main" val="3465006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5F49D-0D94-DE4C-3D4E-80ADD84F70D3}"/>
              </a:ext>
            </a:extLst>
          </p:cNvPr>
          <p:cNvSpPr>
            <a:spLocks noGrp="1"/>
          </p:cNvSpPr>
          <p:nvPr>
            <p:ph type="title"/>
          </p:nvPr>
        </p:nvSpPr>
        <p:spPr>
          <a:xfrm>
            <a:off x="632959" y="320447"/>
            <a:ext cx="10512424" cy="783771"/>
          </a:xfrm>
        </p:spPr>
        <p:txBody>
          <a:bodyPr/>
          <a:lstStyle/>
          <a:p>
            <a:r>
              <a:rPr lang="en-AU" sz="3600" dirty="0"/>
              <a:t>Confounding</a:t>
            </a:r>
            <a:r>
              <a:rPr lang="en-AU" dirty="0"/>
              <a:t> </a:t>
            </a:r>
            <a:r>
              <a:rPr lang="en-AU" sz="3600" dirty="0"/>
              <a:t>factors</a:t>
            </a:r>
          </a:p>
        </p:txBody>
      </p:sp>
      <p:pic>
        <p:nvPicPr>
          <p:cNvPr id="7" name="Picture Placeholder 6">
            <a:extLst>
              <a:ext uri="{FF2B5EF4-FFF2-40B4-BE49-F238E27FC236}">
                <a16:creationId xmlns:a16="http://schemas.microsoft.com/office/drawing/2014/main" id="{137C72F4-2279-E69B-9FDB-9649F2CB8A4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2056" b="32056"/>
          <a:stretch>
            <a:fillRect/>
          </a:stretch>
        </p:blipFill>
        <p:spPr>
          <a:xfrm>
            <a:off x="230188" y="3646488"/>
            <a:ext cx="11657012" cy="3080883"/>
          </a:xfrm>
          <a:prstGeom prst="rect">
            <a:avLst/>
          </a:prstGeom>
        </p:spPr>
      </p:pic>
      <p:sp>
        <p:nvSpPr>
          <p:cNvPr id="5" name="TextBox 4">
            <a:extLst>
              <a:ext uri="{FF2B5EF4-FFF2-40B4-BE49-F238E27FC236}">
                <a16:creationId xmlns:a16="http://schemas.microsoft.com/office/drawing/2014/main" id="{A718AEA6-467A-227A-5F9B-BC3A5A7C7FB0}"/>
              </a:ext>
            </a:extLst>
          </p:cNvPr>
          <p:cNvSpPr txBox="1"/>
          <p:nvPr/>
        </p:nvSpPr>
        <p:spPr>
          <a:xfrm>
            <a:off x="721972" y="1120676"/>
            <a:ext cx="10673443" cy="2308324"/>
          </a:xfrm>
          <a:prstGeom prst="rect">
            <a:avLst/>
          </a:prstGeom>
          <a:noFill/>
        </p:spPr>
        <p:txBody>
          <a:bodyPr wrap="square" rtlCol="0">
            <a:spAutoFit/>
          </a:bodyPr>
          <a:lstStyle/>
          <a:p>
            <a:r>
              <a:rPr lang="en-US" dirty="0"/>
              <a:t>In addition to the analysis limitations, there are other unknowns and confounding factors that make road safety analysis complex. For example:</a:t>
            </a:r>
          </a:p>
          <a:p>
            <a:endParaRPr lang="en-US" dirty="0"/>
          </a:p>
          <a:p>
            <a:pPr marL="285750" indent="-285750">
              <a:buFont typeface="Arial" panose="020B0604020202020204" pitchFamily="34" charset="0"/>
              <a:buChar char="•"/>
            </a:pPr>
            <a:r>
              <a:rPr lang="en-US" dirty="0"/>
              <a:t>New cars have more safety features, including enhanced mirrors and cameras, warnings and better braking systems, which also benefit pedestrians.</a:t>
            </a:r>
          </a:p>
          <a:p>
            <a:pPr marL="285750" indent="-285750">
              <a:buFont typeface="Arial" panose="020B0604020202020204" pitchFamily="34" charset="0"/>
              <a:buChar char="•"/>
            </a:pPr>
            <a:r>
              <a:rPr lang="en-US" dirty="0"/>
              <a:t>Are distractions a factor - screens in cars, pedestrians using phones or headphones?</a:t>
            </a:r>
          </a:p>
          <a:p>
            <a:pPr marL="285750" indent="-285750">
              <a:buFont typeface="Arial" panose="020B0604020202020204" pitchFamily="34" charset="0"/>
              <a:buChar char="•"/>
            </a:pPr>
            <a:r>
              <a:rPr lang="en-US" dirty="0"/>
              <a:t>What has been the impact of the Victorian Government's road safety improvement measures, such as the Level Road Crossing Removal project?</a:t>
            </a:r>
          </a:p>
        </p:txBody>
      </p:sp>
    </p:spTree>
    <p:extLst>
      <p:ext uri="{BB962C8B-B14F-4D97-AF65-F5344CB8AC3E}">
        <p14:creationId xmlns:p14="http://schemas.microsoft.com/office/powerpoint/2010/main" val="1580097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BC6572-ECAD-63E1-4E77-38943B8ACDDF}"/>
            </a:ext>
          </a:extLst>
        </p:cNvPr>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a:extLst>
              <a:ext uri="{FF2B5EF4-FFF2-40B4-BE49-F238E27FC236}">
                <a16:creationId xmlns:a16="http://schemas.microsoft.com/office/drawing/2014/main" id="{BE89426B-85C8-FEEB-2C8E-69084045279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r="6588" b="-1"/>
          <a:stretch>
            <a:fillRect/>
          </a:stretch>
        </p:blipFill>
        <p:spPr>
          <a:xfrm>
            <a:off x="2522356" y="10"/>
            <a:ext cx="9669642" cy="6857990"/>
          </a:xfrm>
          <a:prstGeom prst="rect">
            <a:avLst/>
          </a:prstGeom>
        </p:spPr>
      </p:pic>
      <p:sp>
        <p:nvSpPr>
          <p:cNvPr id="49" name="Rectangle 4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8DA167-AE8B-79FF-2961-7F2B5F36B4C6}"/>
              </a:ext>
            </a:extLst>
          </p:cNvPr>
          <p:cNvSpPr>
            <a:spLocks noGrp="1"/>
          </p:cNvSpPr>
          <p:nvPr>
            <p:ph type="title"/>
          </p:nvPr>
        </p:nvSpPr>
        <p:spPr>
          <a:xfrm>
            <a:off x="511630" y="376011"/>
            <a:ext cx="4114800" cy="1899912"/>
          </a:xfrm>
        </p:spPr>
        <p:txBody>
          <a:bodyPr vert="horz" lIns="91440" tIns="45720" rIns="91440" bIns="45720" rtlCol="0" anchor="ctr">
            <a:normAutofit/>
          </a:bodyPr>
          <a:lstStyle/>
          <a:p>
            <a:r>
              <a:rPr lang="en-US" sz="5200" b="1" dirty="0"/>
              <a:t>What can be done?</a:t>
            </a:r>
          </a:p>
        </p:txBody>
      </p:sp>
      <p:sp>
        <p:nvSpPr>
          <p:cNvPr id="5" name="TextBox 4">
            <a:extLst>
              <a:ext uri="{FF2B5EF4-FFF2-40B4-BE49-F238E27FC236}">
                <a16:creationId xmlns:a16="http://schemas.microsoft.com/office/drawing/2014/main" id="{C4EE6C9D-CBB1-7C71-202D-720C82967D35}"/>
              </a:ext>
            </a:extLst>
          </p:cNvPr>
          <p:cNvSpPr txBox="1"/>
          <p:nvPr/>
        </p:nvSpPr>
        <p:spPr>
          <a:xfrm>
            <a:off x="606467" y="2275923"/>
            <a:ext cx="4379190" cy="4058673"/>
          </a:xfrm>
          <a:prstGeom prst="rect">
            <a:avLst/>
          </a:prstGeom>
        </p:spPr>
        <p:txBody>
          <a:bodyPr vert="horz" lIns="91440" tIns="45720" rIns="91440" bIns="45720" rtlCol="0">
            <a:noAutofit/>
          </a:bodyPr>
          <a:lstStyle/>
          <a:p>
            <a:pPr>
              <a:lnSpc>
                <a:spcPct val="90000"/>
              </a:lnSpc>
            </a:pPr>
            <a:r>
              <a:rPr lang="en-US" sz="1600" dirty="0"/>
              <a:t>LLVs are here to stay, as they offer drivers benefits such as comfort, safety, space, and design features. It is arguable, though, that incentives are currently skewed, creating negative impacts that could be addressed.</a:t>
            </a:r>
          </a:p>
          <a:p>
            <a:pPr>
              <a:lnSpc>
                <a:spcPct val="90000"/>
              </a:lnSpc>
            </a:pPr>
            <a:br>
              <a:rPr lang="en-US" sz="1600" dirty="0"/>
            </a:br>
            <a:r>
              <a:rPr lang="en-US" sz="1600" dirty="0"/>
              <a:t>Potential approaches include:</a:t>
            </a:r>
          </a:p>
          <a:p>
            <a:pPr indent="-228600">
              <a:lnSpc>
                <a:spcPct val="90000"/>
              </a:lnSpc>
              <a:spcAft>
                <a:spcPts val="600"/>
              </a:spcAft>
              <a:buFont typeface="Arial" panose="020B0604020202020204" pitchFamily="34" charset="0"/>
              <a:buChar char="•"/>
            </a:pPr>
            <a:endParaRPr lang="en-US" sz="1600" dirty="0"/>
          </a:p>
          <a:p>
            <a:pPr marL="285750" indent="-228600">
              <a:lnSpc>
                <a:spcPct val="90000"/>
              </a:lnSpc>
              <a:buFont typeface="Arial" panose="020B0604020202020204" pitchFamily="34" charset="0"/>
              <a:buChar char="•"/>
            </a:pPr>
            <a:r>
              <a:rPr lang="en-US" sz="1600" dirty="0"/>
              <a:t>Make larger cars more expensive via higher registration fees</a:t>
            </a:r>
          </a:p>
          <a:p>
            <a:pPr marL="285750" indent="-228600">
              <a:lnSpc>
                <a:spcPct val="90000"/>
              </a:lnSpc>
              <a:buFont typeface="Arial" panose="020B0604020202020204" pitchFamily="34" charset="0"/>
              <a:buChar char="•"/>
            </a:pPr>
            <a:r>
              <a:rPr lang="en-US" sz="1600" dirty="0"/>
              <a:t>Impose higher parking fees and/or toll road costs on larger cars</a:t>
            </a:r>
          </a:p>
          <a:p>
            <a:pPr marL="285750" indent="-228600">
              <a:lnSpc>
                <a:spcPct val="90000"/>
              </a:lnSpc>
              <a:buFont typeface="Arial" panose="020B0604020202020204" pitchFamily="34" charset="0"/>
              <a:buChar char="•"/>
            </a:pPr>
            <a:r>
              <a:rPr lang="en-US" sz="1600" dirty="0"/>
              <a:t>Reduce or remove some of the tax incentives for cars that impose a higher cost on society</a:t>
            </a:r>
          </a:p>
          <a:p>
            <a:pPr marL="285750" indent="-228600">
              <a:lnSpc>
                <a:spcPct val="90000"/>
              </a:lnSpc>
              <a:buFont typeface="Arial" panose="020B0604020202020204" pitchFamily="34" charset="0"/>
              <a:buChar char="•"/>
            </a:pPr>
            <a:r>
              <a:rPr lang="en-US" sz="1600" dirty="0"/>
              <a:t>Add more incentives that encourage the purchase of smaller cars</a:t>
            </a:r>
          </a:p>
          <a:p>
            <a:pPr marL="285750" indent="-228600">
              <a:lnSpc>
                <a:spcPct val="90000"/>
              </a:lnSpc>
              <a:buFont typeface="Arial" panose="020B0604020202020204" pitchFamily="34" charset="0"/>
              <a:buChar char="•"/>
            </a:pPr>
            <a:r>
              <a:rPr lang="en-US" sz="1600" dirty="0"/>
              <a:t>A TAC public awareness campaign.</a:t>
            </a:r>
          </a:p>
        </p:txBody>
      </p:sp>
    </p:spTree>
    <p:extLst>
      <p:ext uri="{BB962C8B-B14F-4D97-AF65-F5344CB8AC3E}">
        <p14:creationId xmlns:p14="http://schemas.microsoft.com/office/powerpoint/2010/main" val="3085780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9CE4D9-70F9-2197-3D71-9C5E298F3C84}"/>
              </a:ext>
            </a:extLst>
          </p:cNvPr>
          <p:cNvSpPr txBox="1"/>
          <p:nvPr/>
        </p:nvSpPr>
        <p:spPr>
          <a:xfrm>
            <a:off x="761999" y="1132114"/>
            <a:ext cx="10863943" cy="5262979"/>
          </a:xfrm>
          <a:prstGeom prst="rect">
            <a:avLst/>
          </a:prstGeom>
          <a:noFill/>
        </p:spPr>
        <p:txBody>
          <a:bodyPr wrap="square" rtlCol="0">
            <a:spAutoFit/>
          </a:bodyPr>
          <a:lstStyle/>
          <a:p>
            <a:r>
              <a:rPr lang="en-US" sz="1600" b="0" dirty="0">
                <a:effectLst/>
              </a:rPr>
              <a:t>Australian Bureau of Statistics (ABS). (2021). </a:t>
            </a:r>
            <a:r>
              <a:rPr lang="en-US" sz="1600" b="0" i="1" dirty="0">
                <a:effectLst/>
              </a:rPr>
              <a:t>Motor Vehicle Census, Australia</a:t>
            </a:r>
            <a:r>
              <a:rPr lang="en-US" sz="1600" b="0" dirty="0">
                <a:effectLst/>
              </a:rPr>
              <a:t>. ABS. </a:t>
            </a:r>
            <a:r>
              <a:rPr lang="en-US" sz="1600" b="0" dirty="0">
                <a:effectLst/>
                <a:hlinkClick r:id="rId2"/>
              </a:rPr>
              <a:t>https://www.abs.gov.au/statistics/industry/tourism-and-transport/motor-vehicle-census-australia/latest-release</a:t>
            </a:r>
            <a:endParaRPr lang="en-US" sz="1600" b="0" dirty="0">
              <a:effectLst/>
            </a:endParaRPr>
          </a:p>
          <a:p>
            <a:r>
              <a:rPr lang="en-US" sz="1600" b="0" dirty="0">
                <a:effectLst/>
              </a:rPr>
              <a:t> </a:t>
            </a:r>
          </a:p>
          <a:p>
            <a:r>
              <a:rPr lang="en-US" sz="1600" b="0" dirty="0">
                <a:effectLst/>
              </a:rPr>
              <a:t>Bureau of Infrastructure and Transport Research Economics (BITRE). (2015). </a:t>
            </a:r>
            <a:r>
              <a:rPr lang="en-US" sz="1600" b="0" i="1" dirty="0">
                <a:effectLst/>
              </a:rPr>
              <a:t>Pedestrians and Road Safety</a:t>
            </a:r>
            <a:r>
              <a:rPr lang="en-US" sz="1600" b="0" dirty="0">
                <a:effectLst/>
              </a:rPr>
              <a:t>. BITRE. </a:t>
            </a:r>
            <a:r>
              <a:rPr lang="en-US" sz="1600" b="0" dirty="0">
                <a:effectLst/>
                <a:hlinkClick r:id="rId3"/>
              </a:rPr>
              <a:t>https://www.bitre.gov.au/sites/default/files/is_070.pdf</a:t>
            </a:r>
            <a:endParaRPr lang="en-US" sz="1600" b="0" dirty="0">
              <a:effectLst/>
            </a:endParaRPr>
          </a:p>
          <a:p>
            <a:r>
              <a:rPr lang="en-US" sz="1600" b="0" dirty="0">
                <a:effectLst/>
              </a:rPr>
              <a:t> </a:t>
            </a:r>
          </a:p>
          <a:p>
            <a:r>
              <a:rPr lang="en-US" sz="1600" dirty="0"/>
              <a:t>Bureau of Infrastructure and Transport Research Economics (BITRE). (2024). </a:t>
            </a:r>
            <a:r>
              <a:rPr lang="en-US" sz="1600" i="1" dirty="0"/>
              <a:t>Road vehicles, Australia, January 2022 (re-issue) </a:t>
            </a:r>
            <a:r>
              <a:rPr lang="en-US" sz="1600" dirty="0"/>
              <a:t>[Dataset]. Commonwealth of Australia. </a:t>
            </a:r>
            <a:r>
              <a:rPr lang="en-US" sz="1600" dirty="0">
                <a:hlinkClick r:id="rId4"/>
              </a:rPr>
              <a:t>https://www.bitre.gov.au/publications/2024/road-vehicles-australia-january-2022-re-issue</a:t>
            </a:r>
            <a:endParaRPr lang="en-US" sz="1600" dirty="0"/>
          </a:p>
          <a:p>
            <a:br>
              <a:rPr lang="en-US" sz="1600" dirty="0"/>
            </a:br>
            <a:r>
              <a:rPr lang="en-US" sz="1600" dirty="0"/>
              <a:t>Bureau of Infrastructure and Transport Research Economics (BITRE). (2025). </a:t>
            </a:r>
            <a:r>
              <a:rPr lang="en-US" sz="1600" i="1" dirty="0"/>
              <a:t>Road vehicles, Australia, January 2025</a:t>
            </a:r>
            <a:r>
              <a:rPr lang="en-US" sz="1600" dirty="0"/>
              <a:t>. [Dataset]. Commonwealth of Australia. </a:t>
            </a:r>
            <a:r>
              <a:rPr lang="en-US" sz="1600" dirty="0">
                <a:hlinkClick r:id="rId5"/>
              </a:rPr>
              <a:t>https://www.bitre.gov.au/publications/2025/road-vehicles-australia-january-2025</a:t>
            </a:r>
            <a:endParaRPr lang="en-US" sz="1600" dirty="0"/>
          </a:p>
          <a:p>
            <a:r>
              <a:rPr lang="en-US" sz="1600" dirty="0"/>
              <a:t> </a:t>
            </a:r>
          </a:p>
          <a:p>
            <a:r>
              <a:rPr lang="en-US" sz="1600" b="0" dirty="0">
                <a:effectLst/>
              </a:rPr>
              <a:t>Callaghan, R. (2025). </a:t>
            </a:r>
            <a:r>
              <a:rPr lang="en-US" sz="1600" b="0" i="1" dirty="0">
                <a:effectLst/>
              </a:rPr>
              <a:t>Why are Aussies ‘supersizing</a:t>
            </a:r>
            <a:r>
              <a:rPr lang="en-US" sz="1600" i="1" dirty="0"/>
              <a:t>’</a:t>
            </a:r>
            <a:r>
              <a:rPr lang="en-US" sz="1600" b="0" i="1" dirty="0">
                <a:effectLst/>
              </a:rPr>
              <a:t> their cars?</a:t>
            </a:r>
            <a:r>
              <a:rPr lang="en-US" sz="1600" b="0" dirty="0">
                <a:effectLst/>
              </a:rPr>
              <a:t> </a:t>
            </a:r>
            <a:r>
              <a:rPr lang="en-US" sz="1600" dirty="0"/>
              <a:t>RAC. </a:t>
            </a:r>
            <a:r>
              <a:rPr lang="en-US" sz="1600" dirty="0">
                <a:hlinkClick r:id="rId6"/>
              </a:rPr>
              <a:t>https://rac.com.au/horizons/drive/australians-buying-larger-cars</a:t>
            </a:r>
            <a:r>
              <a:rPr lang="en-US" sz="1600" dirty="0"/>
              <a:t> </a:t>
            </a:r>
            <a:endParaRPr lang="en-US" sz="1600" b="0" dirty="0">
              <a:effectLst/>
            </a:endParaRPr>
          </a:p>
          <a:p>
            <a:endParaRPr lang="en-US" sz="1600" dirty="0"/>
          </a:p>
          <a:p>
            <a:r>
              <a:rPr lang="en-US" sz="1600" b="0" dirty="0">
                <a:effectLst/>
              </a:rPr>
              <a:t>Department of Transport and Planning. (2025). </a:t>
            </a:r>
            <a:r>
              <a:rPr lang="en-US" sz="1600" b="0" i="1" dirty="0">
                <a:effectLst/>
              </a:rPr>
              <a:t>Victoria road crash data</a:t>
            </a:r>
            <a:r>
              <a:rPr lang="en-US" sz="1600" b="0" dirty="0">
                <a:effectLst/>
              </a:rPr>
              <a:t> [Dataset]. Victorian Government </a:t>
            </a:r>
            <a:r>
              <a:rPr lang="en-US" sz="1600" b="0" dirty="0" err="1">
                <a:effectLst/>
              </a:rPr>
              <a:t>DataVic</a:t>
            </a:r>
            <a:r>
              <a:rPr lang="en-US" sz="1600" b="0" dirty="0">
                <a:effectLst/>
              </a:rPr>
              <a:t>. (Accessed 8 February 2026). </a:t>
            </a:r>
            <a:r>
              <a:rPr lang="en-US" sz="1600" b="0" dirty="0">
                <a:effectLst/>
                <a:hlinkClick r:id="rId7"/>
              </a:rPr>
              <a:t>https://discover.data.vic.gov.au/dataset/victoria-road-crash-data</a:t>
            </a:r>
            <a:endParaRPr lang="en-US" sz="1600" b="0" dirty="0">
              <a:effectLst/>
            </a:endParaRPr>
          </a:p>
          <a:p>
            <a:r>
              <a:rPr lang="en-US" sz="1600" b="0" dirty="0">
                <a:effectLst/>
              </a:rPr>
              <a:t> </a:t>
            </a:r>
          </a:p>
          <a:p>
            <a:r>
              <a:rPr lang="en-US" sz="1600" b="0" dirty="0">
                <a:effectLst/>
              </a:rPr>
              <a:t>Federal Chamber of Automotive Industries. (FCAI). (n.d.) </a:t>
            </a:r>
            <a:r>
              <a:rPr lang="en-US" sz="1600" b="0" i="1" dirty="0">
                <a:effectLst/>
              </a:rPr>
              <a:t>Annual Reports</a:t>
            </a:r>
            <a:r>
              <a:rPr lang="en-US" sz="1600" b="0" dirty="0">
                <a:effectLst/>
              </a:rPr>
              <a:t>. FCAI. </a:t>
            </a:r>
            <a:r>
              <a:rPr lang="en-US" sz="1600" b="0" dirty="0">
                <a:effectLst/>
                <a:hlinkClick r:id="rId8"/>
              </a:rPr>
              <a:t>https://www.fcai.com.au/about-fcai/annual-reports/</a:t>
            </a:r>
            <a:endParaRPr lang="en-US" sz="1600" b="0" dirty="0">
              <a:effectLst/>
            </a:endParaRPr>
          </a:p>
        </p:txBody>
      </p:sp>
      <p:sp>
        <p:nvSpPr>
          <p:cNvPr id="3" name="Title 1">
            <a:extLst>
              <a:ext uri="{FF2B5EF4-FFF2-40B4-BE49-F238E27FC236}">
                <a16:creationId xmlns:a16="http://schemas.microsoft.com/office/drawing/2014/main" id="{36901B18-106E-BA6E-0AF0-CE268C86E12C}"/>
              </a:ext>
            </a:extLst>
          </p:cNvPr>
          <p:cNvSpPr txBox="1">
            <a:spLocks/>
          </p:cNvSpPr>
          <p:nvPr/>
        </p:nvSpPr>
        <p:spPr>
          <a:xfrm>
            <a:off x="761999" y="288925"/>
            <a:ext cx="3822189" cy="8431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t>References</a:t>
            </a:r>
          </a:p>
        </p:txBody>
      </p:sp>
    </p:spTree>
    <p:extLst>
      <p:ext uri="{BB962C8B-B14F-4D97-AF65-F5344CB8AC3E}">
        <p14:creationId xmlns:p14="http://schemas.microsoft.com/office/powerpoint/2010/main" val="2224689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83FED-6111-1EA6-A916-C9F1BB17E4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532F56-1578-B242-57D7-99BDFF287069}"/>
              </a:ext>
            </a:extLst>
          </p:cNvPr>
          <p:cNvSpPr txBox="1"/>
          <p:nvPr/>
        </p:nvSpPr>
        <p:spPr>
          <a:xfrm>
            <a:off x="794655" y="1116183"/>
            <a:ext cx="10863943" cy="5293757"/>
          </a:xfrm>
          <a:prstGeom prst="rect">
            <a:avLst/>
          </a:prstGeom>
          <a:noFill/>
        </p:spPr>
        <p:txBody>
          <a:bodyPr wrap="square" rtlCol="0">
            <a:spAutoFit/>
          </a:bodyPr>
          <a:lstStyle/>
          <a:p>
            <a:r>
              <a:rPr lang="en-US" sz="1600" dirty="0"/>
              <a:t>Federal Chamber of Automotive Industries. (FCAI). (2026). </a:t>
            </a:r>
            <a:r>
              <a:rPr lang="en-US" sz="1600" i="1" dirty="0"/>
              <a:t>New vehicle sales steady in January 2026</a:t>
            </a:r>
            <a:r>
              <a:rPr lang="en-US" sz="1600" dirty="0"/>
              <a:t>. FCAI. </a:t>
            </a:r>
            <a:r>
              <a:rPr lang="en-US" sz="1600" dirty="0">
                <a:hlinkClick r:id="rId2"/>
              </a:rPr>
              <a:t>https://www.fcai.com.au/australias-new-vehicle-market-remains-resilient-2/</a:t>
            </a:r>
            <a:endParaRPr lang="en-US" sz="1600" dirty="0"/>
          </a:p>
          <a:p>
            <a:endParaRPr lang="en-US" sz="1600" dirty="0"/>
          </a:p>
          <a:p>
            <a:r>
              <a:rPr lang="en-US" sz="1600" dirty="0"/>
              <a:t>Hatch, P. (2025). "Pedestrian fatalities reach 17-year-high. This trend could be why." </a:t>
            </a:r>
            <a:r>
              <a:rPr lang="en-US" sz="1600" i="1" dirty="0"/>
              <a:t>The Age</a:t>
            </a:r>
            <a:r>
              <a:rPr lang="en-US" sz="1600" dirty="0"/>
              <a:t>. </a:t>
            </a:r>
            <a:r>
              <a:rPr lang="en-US" sz="1600" dirty="0">
                <a:hlinkClick r:id="rId3"/>
              </a:rPr>
              <a:t>https://www.theage.com.au/national/victoria/pedestrian-fatalities-reach-17-year-high-this-trend-could-be-why-20251227-p5nq8x.html</a:t>
            </a:r>
            <a:endParaRPr lang="en-US" sz="1600" dirty="0"/>
          </a:p>
          <a:p>
            <a:r>
              <a:rPr lang="en-US" sz="1600" dirty="0"/>
              <a:t> </a:t>
            </a:r>
          </a:p>
          <a:p>
            <a:r>
              <a:rPr lang="en-US" sz="1600" dirty="0"/>
              <a:t>Katsianas, J. (2026a). </a:t>
            </a:r>
            <a:r>
              <a:rPr lang="en-US" sz="1600" i="1" dirty="0"/>
              <a:t>Registered Vehicles by Type - Victoria, Australia, 2016-2025</a:t>
            </a:r>
            <a:r>
              <a:rPr lang="en-US" sz="1600" dirty="0"/>
              <a:t> [Dataset]. </a:t>
            </a:r>
            <a:r>
              <a:rPr lang="en-US" sz="1600" dirty="0" err="1"/>
              <a:t>Zenodo</a:t>
            </a:r>
            <a:r>
              <a:rPr lang="en-US" sz="1600" dirty="0"/>
              <a:t>.</a:t>
            </a:r>
          </a:p>
          <a:p>
            <a:r>
              <a:rPr lang="en-US" sz="1600" dirty="0">
                <a:hlinkClick r:id="rId4"/>
              </a:rPr>
              <a:t>https://doi.org/10.5281/zenodo.18722086</a:t>
            </a:r>
            <a:endParaRPr lang="en-US" sz="1600" dirty="0"/>
          </a:p>
          <a:p>
            <a:r>
              <a:rPr lang="en-US" sz="1600" dirty="0"/>
              <a:t> </a:t>
            </a:r>
          </a:p>
          <a:p>
            <a:r>
              <a:rPr lang="en-US" sz="1600" dirty="0"/>
              <a:t>Katsianas, J. (2026b). </a:t>
            </a:r>
            <a:r>
              <a:rPr lang="en-US" sz="1600" i="1" dirty="0"/>
              <a:t>Vehicle types and road crash impacts - Victoria, Australia 2012-2025</a:t>
            </a:r>
            <a:r>
              <a:rPr lang="en-US" sz="1600" dirty="0"/>
              <a:t> [Dataset]. </a:t>
            </a:r>
            <a:r>
              <a:rPr lang="en-US" sz="1600" dirty="0" err="1"/>
              <a:t>Zenodo</a:t>
            </a:r>
            <a:r>
              <a:rPr lang="en-US" sz="1600" dirty="0"/>
              <a:t>. </a:t>
            </a:r>
            <a:r>
              <a:rPr lang="en-US" sz="1600" dirty="0">
                <a:hlinkClick r:id="rId5"/>
              </a:rPr>
              <a:t>https://doi.org/10.5281/zenodo.18759535</a:t>
            </a:r>
            <a:endParaRPr lang="en-US" sz="1600" dirty="0"/>
          </a:p>
          <a:p>
            <a:r>
              <a:rPr lang="en-US" sz="1600" dirty="0"/>
              <a:t> </a:t>
            </a:r>
          </a:p>
          <a:p>
            <a:r>
              <a:rPr lang="en-US" sz="1600" dirty="0"/>
              <a:t>Martin. P. (2023). </a:t>
            </a:r>
            <a:r>
              <a:rPr lang="en-US" sz="1600" i="1" dirty="0"/>
              <a:t>Where did the cars go? How heavier, costlier SUVs and </a:t>
            </a:r>
            <a:r>
              <a:rPr lang="en-US" sz="1600" i="1" dirty="0" err="1"/>
              <a:t>utes</a:t>
            </a:r>
            <a:r>
              <a:rPr lang="en-US" sz="1600" i="1" dirty="0"/>
              <a:t> took over Australia's roads</a:t>
            </a:r>
            <a:r>
              <a:rPr lang="en-US" sz="1600" dirty="0"/>
              <a:t>. ABC. </a:t>
            </a:r>
            <a:r>
              <a:rPr lang="en-US" sz="1600" dirty="0">
                <a:hlinkClick r:id="rId6"/>
              </a:rPr>
              <a:t>https://www.abc.net.au/news/2023-10-18/passenger-cars-heavier-costlier-suvs-took-over-australian-roads/102987418</a:t>
            </a:r>
            <a:endParaRPr lang="en-US" sz="1600" dirty="0"/>
          </a:p>
          <a:p>
            <a:r>
              <a:rPr lang="en-US" sz="1600" dirty="0"/>
              <a:t> </a:t>
            </a:r>
          </a:p>
          <a:p>
            <a:r>
              <a:rPr lang="en-US" sz="1600" dirty="0" err="1"/>
              <a:t>Orana</a:t>
            </a:r>
            <a:r>
              <a:rPr lang="en-US" sz="1600" dirty="0"/>
              <a:t> Car and Truck Rentals. (n.d.). </a:t>
            </a:r>
            <a:r>
              <a:rPr lang="en-US" sz="1600" i="1" dirty="0"/>
              <a:t>The legendary </a:t>
            </a:r>
            <a:r>
              <a:rPr lang="en-US" sz="1600" i="1" dirty="0" err="1"/>
              <a:t>ute</a:t>
            </a:r>
            <a:r>
              <a:rPr lang="en-US" sz="1600" i="1" dirty="0"/>
              <a:t>: Australia’s iconic workhorse</a:t>
            </a:r>
            <a:r>
              <a:rPr lang="en-US" sz="1600" dirty="0"/>
              <a:t>. Retrieved 8 February 2026, from </a:t>
            </a:r>
            <a:r>
              <a:rPr lang="en-US" sz="1600" dirty="0">
                <a:hlinkClick r:id="rId7"/>
              </a:rPr>
              <a:t>https://www.oranacarandtruck.com.au/blog/the-legendary-ute-australias-iconic-workhorse</a:t>
            </a:r>
            <a:endParaRPr lang="en-US" sz="1600" dirty="0"/>
          </a:p>
          <a:p>
            <a:r>
              <a:rPr lang="en-US" sz="1600" dirty="0"/>
              <a:t> </a:t>
            </a:r>
          </a:p>
          <a:p>
            <a:endParaRPr lang="en-AU" dirty="0"/>
          </a:p>
        </p:txBody>
      </p:sp>
    </p:spTree>
    <p:extLst>
      <p:ext uri="{BB962C8B-B14F-4D97-AF65-F5344CB8AC3E}">
        <p14:creationId xmlns:p14="http://schemas.microsoft.com/office/powerpoint/2010/main" val="2469249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EDF7B-C637-B57C-C6FB-90010CF805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4DDA48-B14A-849B-67E5-D8794DF15FE9}"/>
              </a:ext>
            </a:extLst>
          </p:cNvPr>
          <p:cNvSpPr txBox="1"/>
          <p:nvPr/>
        </p:nvSpPr>
        <p:spPr>
          <a:xfrm>
            <a:off x="761999" y="1127068"/>
            <a:ext cx="10863943" cy="2585323"/>
          </a:xfrm>
          <a:prstGeom prst="rect">
            <a:avLst/>
          </a:prstGeom>
          <a:noFill/>
        </p:spPr>
        <p:txBody>
          <a:bodyPr wrap="square" rtlCol="0">
            <a:spAutoFit/>
          </a:bodyPr>
          <a:lstStyle/>
          <a:p>
            <a:r>
              <a:rPr lang="en-US" sz="1600" dirty="0"/>
              <a:t>Oxley, J., O’Hern, S., Stephan, K., Burtt, D. &amp; Rossiter, B. (2020). </a:t>
            </a:r>
            <a:r>
              <a:rPr lang="en-US" sz="1600" i="1" dirty="0"/>
              <a:t>Understanding Pedestrian Crashes in Victoria</a:t>
            </a:r>
            <a:r>
              <a:rPr lang="en-US" sz="1600" dirty="0"/>
              <a:t>. Victoria Walks. </a:t>
            </a:r>
            <a:r>
              <a:rPr lang="en-US" sz="1600" dirty="0">
                <a:hlinkClick r:id="rId2"/>
              </a:rPr>
              <a:t>https://www.victoriawalks.org.au/Assets/Files/Understanding-Pedestrian-Crashes.pdf</a:t>
            </a:r>
            <a:endParaRPr lang="en-US" sz="1600" dirty="0"/>
          </a:p>
          <a:p>
            <a:endParaRPr lang="en-US" sz="1600" dirty="0"/>
          </a:p>
          <a:p>
            <a:r>
              <a:rPr lang="en-US" sz="1600" dirty="0" err="1"/>
              <a:t>Pettendy</a:t>
            </a:r>
            <a:r>
              <a:rPr lang="en-US" sz="1600" dirty="0"/>
              <a:t>, M. (2017). </a:t>
            </a:r>
            <a:r>
              <a:rPr lang="en-US" sz="1600" i="1" dirty="0"/>
              <a:t>Why 2017 was the year of the </a:t>
            </a:r>
            <a:r>
              <a:rPr lang="en-US" sz="1600" i="1" dirty="0" err="1"/>
              <a:t>ute</a:t>
            </a:r>
            <a:r>
              <a:rPr lang="en-US" sz="1600" dirty="0"/>
              <a:t>. </a:t>
            </a:r>
            <a:r>
              <a:rPr lang="en-US" sz="1600" dirty="0" err="1"/>
              <a:t>Carsales</a:t>
            </a:r>
            <a:r>
              <a:rPr lang="en-US" sz="1600" dirty="0"/>
              <a:t>.</a:t>
            </a:r>
          </a:p>
          <a:p>
            <a:r>
              <a:rPr lang="en-US" sz="1600" dirty="0">
                <a:hlinkClick r:id="rId3"/>
              </a:rPr>
              <a:t>https://www.carsales.com.au/editorial/details/why-2017-was-year-of-the-ute-110363/</a:t>
            </a:r>
            <a:endParaRPr lang="en-US" sz="1600" dirty="0"/>
          </a:p>
          <a:p>
            <a:r>
              <a:rPr lang="en-US" sz="1600" dirty="0"/>
              <a:t> </a:t>
            </a:r>
          </a:p>
          <a:p>
            <a:r>
              <a:rPr lang="en-US" sz="1600" dirty="0"/>
              <a:t>Robinson, E., Edwards, P., Laverty, A., and Goodman, A. (2025). "Do sports utility vehicles (SUVs) and light truck vehicles (LTVs) cause more severe injuries to pedestrians and cyclists than passenger cars in the case of a crash? A systematic review and meta-analysis." </a:t>
            </a:r>
            <a:r>
              <a:rPr lang="en-US" sz="1600" i="1" dirty="0"/>
              <a:t>Injury Prevention, 32</a:t>
            </a:r>
            <a:r>
              <a:rPr lang="en-US" sz="1600" dirty="0"/>
              <a:t>(1), 16-24. </a:t>
            </a:r>
            <a:r>
              <a:rPr lang="en-US" sz="1600" dirty="0">
                <a:hlinkClick r:id="rId4"/>
              </a:rPr>
              <a:t>https://doi.org/10.1136/ip-2024-045613</a:t>
            </a:r>
            <a:endParaRPr lang="en-US" sz="1600" dirty="0"/>
          </a:p>
          <a:p>
            <a:endParaRPr lang="en-AU" dirty="0"/>
          </a:p>
        </p:txBody>
      </p:sp>
    </p:spTree>
    <p:extLst>
      <p:ext uri="{BB962C8B-B14F-4D97-AF65-F5344CB8AC3E}">
        <p14:creationId xmlns:p14="http://schemas.microsoft.com/office/powerpoint/2010/main" val="2036251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797D4-B40A-DD63-7C39-C4A0F75251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EA1CBAE-643B-23EF-1091-1045DD1C3125}"/>
              </a:ext>
            </a:extLst>
          </p:cNvPr>
          <p:cNvSpPr txBox="1"/>
          <p:nvPr/>
        </p:nvSpPr>
        <p:spPr>
          <a:xfrm>
            <a:off x="761999" y="1132114"/>
            <a:ext cx="10863943" cy="5262979"/>
          </a:xfrm>
          <a:prstGeom prst="rect">
            <a:avLst/>
          </a:prstGeom>
          <a:noFill/>
        </p:spPr>
        <p:txBody>
          <a:bodyPr wrap="square" rtlCol="0">
            <a:spAutoFit/>
          </a:bodyPr>
          <a:lstStyle/>
          <a:p>
            <a:endParaRPr lang="en-US" sz="1600" dirty="0"/>
          </a:p>
          <a:p>
            <a:r>
              <a:rPr lang="en-US" sz="1600" dirty="0"/>
              <a:t>Cover: Train Station Melbourne Australia Architecture photo by </a:t>
            </a:r>
            <a:r>
              <a:rPr lang="en-US" sz="1600" dirty="0">
                <a:hlinkClick r:id="rId2"/>
              </a:rPr>
              <a:t>Steph - stock.adobe.com </a:t>
            </a:r>
            <a:endParaRPr lang="en-US" sz="1600" dirty="0"/>
          </a:p>
          <a:p>
            <a:endParaRPr lang="en-US" sz="1600" dirty="0"/>
          </a:p>
          <a:p>
            <a:r>
              <a:rPr lang="en-US" sz="1600" dirty="0"/>
              <a:t>Slide 3: Fleet Transformation: photo by the author</a:t>
            </a:r>
          </a:p>
          <a:p>
            <a:endParaRPr lang="en-US" sz="1600" dirty="0"/>
          </a:p>
          <a:p>
            <a:r>
              <a:rPr lang="en-US" sz="1600" dirty="0"/>
              <a:t>Slide 6: Car in dealership photo by </a:t>
            </a:r>
            <a:r>
              <a:rPr lang="en-US" sz="1600" dirty="0" err="1">
                <a:hlinkClick r:id="rId3"/>
              </a:rPr>
              <a:t>Freepik</a:t>
            </a:r>
            <a:r>
              <a:rPr lang="en-US" sz="1600" dirty="0">
                <a:hlinkClick r:id="rId3"/>
              </a:rPr>
              <a:t> – freepik.com</a:t>
            </a:r>
            <a:endParaRPr lang="en-US" sz="1600" dirty="0"/>
          </a:p>
          <a:p>
            <a:endParaRPr lang="en-US" sz="1600" dirty="0"/>
          </a:p>
          <a:p>
            <a:r>
              <a:rPr lang="en-US" sz="1600" dirty="0"/>
              <a:t>Slide 7: Sleek dark pickup trucks photo by </a:t>
            </a:r>
            <a:r>
              <a:rPr lang="en-US" sz="1600" dirty="0" err="1">
                <a:hlinkClick r:id="rId4"/>
              </a:rPr>
              <a:t>Wandrian</a:t>
            </a:r>
            <a:r>
              <a:rPr lang="en-US" sz="1600" dirty="0">
                <a:hlinkClick r:id="rId4"/>
              </a:rPr>
              <a:t> – stock.adobe.com</a:t>
            </a:r>
            <a:endParaRPr lang="en-US" sz="1600" dirty="0"/>
          </a:p>
          <a:p>
            <a:endParaRPr lang="en-US" sz="1600" dirty="0"/>
          </a:p>
          <a:p>
            <a:r>
              <a:rPr lang="en-US" sz="1600" dirty="0"/>
              <a:t>Slide 8: Damaged car on roadside photo by </a:t>
            </a:r>
            <a:r>
              <a:rPr lang="en-US" sz="1600" dirty="0" err="1">
                <a:hlinkClick r:id="rId5"/>
              </a:rPr>
              <a:t>Dzunstock</a:t>
            </a:r>
            <a:r>
              <a:rPr lang="en-US" sz="1600" dirty="0">
                <a:hlinkClick r:id="rId5"/>
              </a:rPr>
              <a:t> – stock.adobe.com</a:t>
            </a:r>
            <a:endParaRPr lang="en-US" sz="1600" dirty="0"/>
          </a:p>
          <a:p>
            <a:endParaRPr lang="en-US" sz="1600" dirty="0"/>
          </a:p>
          <a:p>
            <a:r>
              <a:rPr lang="en-US" sz="1600" dirty="0"/>
              <a:t>Slide 16: White handprints on a tree trunk in the middle of Russell Street photo by </a:t>
            </a:r>
            <a:r>
              <a:rPr lang="en-US" sz="1600" dirty="0">
                <a:hlinkClick r:id="rId6"/>
              </a:rPr>
              <a:t>Adam </a:t>
            </a:r>
            <a:r>
              <a:rPr lang="en-US" sz="1600" dirty="0" err="1">
                <a:hlinkClick r:id="rId6"/>
              </a:rPr>
              <a:t>Calaitzis</a:t>
            </a:r>
            <a:r>
              <a:rPr lang="en-US" sz="1600" dirty="0">
                <a:hlinkClick r:id="rId6"/>
              </a:rPr>
              <a:t> – stock.adobe.com</a:t>
            </a:r>
            <a:endParaRPr lang="en-US" sz="1600" dirty="0"/>
          </a:p>
          <a:p>
            <a:endParaRPr lang="en-US" sz="1600" dirty="0"/>
          </a:p>
          <a:p>
            <a:r>
              <a:rPr lang="en-US" sz="1600" dirty="0"/>
              <a:t>Slide 18: Crosswalk photo by </a:t>
            </a:r>
            <a:r>
              <a:rPr lang="en-US" sz="1600" dirty="0">
                <a:hlinkClick r:id="rId7"/>
              </a:rPr>
              <a:t>GDM photo and video – stock.adobe.com </a:t>
            </a:r>
            <a:endParaRPr lang="en-US" sz="1600" dirty="0"/>
          </a:p>
          <a:p>
            <a:endParaRPr lang="en-US" sz="1600" dirty="0"/>
          </a:p>
          <a:p>
            <a:r>
              <a:rPr lang="en-US" sz="1600" dirty="0"/>
              <a:t>Slide 20: Dangerous crossing photo by </a:t>
            </a:r>
            <a:r>
              <a:rPr lang="en-US" sz="1600" dirty="0">
                <a:hlinkClick r:id="rId8"/>
              </a:rPr>
              <a:t>Pink Badger – stock.adobe.com</a:t>
            </a:r>
            <a:endParaRPr lang="en-US" sz="1600" dirty="0"/>
          </a:p>
          <a:p>
            <a:endParaRPr lang="en-US" sz="1600" dirty="0"/>
          </a:p>
          <a:p>
            <a:r>
              <a:rPr lang="en-US" sz="1600" dirty="0"/>
              <a:t>Slide 21: Heavy traffic in Melbourne photo by </a:t>
            </a:r>
            <a:r>
              <a:rPr lang="en-US" sz="1600" dirty="0">
                <a:hlinkClick r:id="rId9"/>
              </a:rPr>
              <a:t>Rafael Ben-Ari – stock.adobe.com </a:t>
            </a:r>
            <a:endParaRPr lang="en-US" sz="1600" dirty="0"/>
          </a:p>
          <a:p>
            <a:endParaRPr lang="en-US" sz="1600" dirty="0"/>
          </a:p>
          <a:p>
            <a:endParaRPr lang="en-US" sz="1600" dirty="0"/>
          </a:p>
          <a:p>
            <a:r>
              <a:rPr lang="en-US" sz="1600" dirty="0"/>
              <a:t>All Adobe images are published under Adobe Standard license.</a:t>
            </a:r>
          </a:p>
        </p:txBody>
      </p:sp>
      <p:sp>
        <p:nvSpPr>
          <p:cNvPr id="3" name="Title 1">
            <a:extLst>
              <a:ext uri="{FF2B5EF4-FFF2-40B4-BE49-F238E27FC236}">
                <a16:creationId xmlns:a16="http://schemas.microsoft.com/office/drawing/2014/main" id="{197D5885-5147-809E-BBD7-805E5073BB8B}"/>
              </a:ext>
            </a:extLst>
          </p:cNvPr>
          <p:cNvSpPr txBox="1">
            <a:spLocks/>
          </p:cNvSpPr>
          <p:nvPr/>
        </p:nvSpPr>
        <p:spPr>
          <a:xfrm>
            <a:off x="761999" y="288925"/>
            <a:ext cx="3822189" cy="8431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t>Photo credits</a:t>
            </a:r>
          </a:p>
        </p:txBody>
      </p:sp>
    </p:spTree>
    <p:extLst>
      <p:ext uri="{BB962C8B-B14F-4D97-AF65-F5344CB8AC3E}">
        <p14:creationId xmlns:p14="http://schemas.microsoft.com/office/powerpoint/2010/main" val="1517353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BA562-203A-944D-099C-1CB635EE20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FDDDF-40D2-C5AD-A10E-D7514C73C272}"/>
              </a:ext>
            </a:extLst>
          </p:cNvPr>
          <p:cNvSpPr>
            <a:spLocks noGrp="1"/>
          </p:cNvSpPr>
          <p:nvPr>
            <p:ph type="title"/>
          </p:nvPr>
        </p:nvSpPr>
        <p:spPr>
          <a:xfrm>
            <a:off x="632959" y="329329"/>
            <a:ext cx="10512424" cy="783771"/>
          </a:xfrm>
        </p:spPr>
        <p:txBody>
          <a:bodyPr>
            <a:normAutofit/>
          </a:bodyPr>
          <a:lstStyle/>
          <a:p>
            <a:r>
              <a:rPr lang="en-AU" sz="4000" b="1" dirty="0"/>
              <a:t>Appendix: Data Methodology</a:t>
            </a:r>
          </a:p>
        </p:txBody>
      </p:sp>
      <p:sp>
        <p:nvSpPr>
          <p:cNvPr id="5" name="TextBox 4">
            <a:extLst>
              <a:ext uri="{FF2B5EF4-FFF2-40B4-BE49-F238E27FC236}">
                <a16:creationId xmlns:a16="http://schemas.microsoft.com/office/drawing/2014/main" id="{589B5502-69EA-7272-981C-02B2CE8887F8}"/>
              </a:ext>
            </a:extLst>
          </p:cNvPr>
          <p:cNvSpPr txBox="1"/>
          <p:nvPr/>
        </p:nvSpPr>
        <p:spPr>
          <a:xfrm>
            <a:off x="632959" y="1278390"/>
            <a:ext cx="5582784" cy="5262979"/>
          </a:xfrm>
          <a:prstGeom prst="rect">
            <a:avLst/>
          </a:prstGeom>
          <a:noFill/>
        </p:spPr>
        <p:txBody>
          <a:bodyPr wrap="square" rtlCol="0">
            <a:spAutoFit/>
          </a:bodyPr>
          <a:lstStyle/>
          <a:p>
            <a:r>
              <a:rPr lang="en-US" sz="1200" b="1" dirty="0"/>
              <a:t>Data Sources</a:t>
            </a:r>
          </a:p>
          <a:p>
            <a:pPr marL="171450" indent="-171450">
              <a:buFont typeface="Arial" panose="020B0604020202020204" pitchFamily="34" charset="0"/>
              <a:buChar char="•"/>
            </a:pPr>
            <a:r>
              <a:rPr lang="en-US" sz="1200" dirty="0"/>
              <a:t>Australian Bureau of Statistics — Vehicle registrations (2016–2021) </a:t>
            </a:r>
          </a:p>
          <a:p>
            <a:pPr marL="171450" indent="-171450">
              <a:buFont typeface="Arial" panose="020B0604020202020204" pitchFamily="34" charset="0"/>
              <a:buChar char="•"/>
            </a:pPr>
            <a:r>
              <a:rPr lang="en-US" sz="1200" dirty="0"/>
              <a:t>Bureau of Infrastructure and Transport Research Economics — Vehicle registrations (2022–2025) </a:t>
            </a:r>
          </a:p>
          <a:p>
            <a:pPr marL="171450" indent="-171450">
              <a:buFont typeface="Arial" panose="020B0604020202020204" pitchFamily="34" charset="0"/>
              <a:buChar char="•"/>
            </a:pPr>
            <a:r>
              <a:rPr lang="en-US" sz="1200" dirty="0"/>
              <a:t>Department of Transport and Planning — Victorian road crash data </a:t>
            </a:r>
          </a:p>
          <a:p>
            <a:pPr marL="171450" indent="-171450">
              <a:buFont typeface="Arial" panose="020B0604020202020204" pitchFamily="34" charset="0"/>
              <a:buChar char="•"/>
            </a:pPr>
            <a:r>
              <a:rPr lang="en-US" sz="1200" dirty="0"/>
              <a:t>Federal Chamber of Automotive Industries — New car sales </a:t>
            </a:r>
          </a:p>
          <a:p>
            <a:r>
              <a:rPr lang="en-US" sz="1200" b="1" dirty="0"/>
              <a:t>Tools:</a:t>
            </a:r>
            <a:r>
              <a:rPr lang="en-US" sz="1200" dirty="0"/>
              <a:t> Microsoft Excel (CSV import, processing, pivot tables)</a:t>
            </a:r>
          </a:p>
          <a:p>
            <a:endParaRPr lang="en-US" sz="1200" dirty="0"/>
          </a:p>
          <a:p>
            <a:r>
              <a:rPr lang="en-AU" sz="1200" b="1" dirty="0"/>
              <a:t>Data Preparation</a:t>
            </a:r>
          </a:p>
          <a:p>
            <a:r>
              <a:rPr lang="en-AU" sz="1200" dirty="0"/>
              <a:t>Analysed metadata to ensure appropriate use </a:t>
            </a:r>
          </a:p>
          <a:p>
            <a:r>
              <a:rPr lang="en-AU" sz="1200" dirty="0"/>
              <a:t>Filtered crash dataset to relevant records: </a:t>
            </a:r>
          </a:p>
          <a:p>
            <a:pPr lvl="1"/>
            <a:r>
              <a:rPr lang="en-AU" sz="1200" b="1" dirty="0"/>
              <a:t>Accidents:</a:t>
            </a:r>
            <a:r>
              <a:rPr lang="en-AU" sz="1200" dirty="0"/>
              <a:t> vehicle collisions &amp; pedestrian strikes </a:t>
            </a:r>
          </a:p>
          <a:p>
            <a:pPr lvl="1"/>
            <a:r>
              <a:rPr lang="en-AU" sz="1200" b="1" dirty="0"/>
              <a:t>People:</a:t>
            </a:r>
            <a:r>
              <a:rPr lang="en-AU" sz="1200" dirty="0"/>
              <a:t> pedestrians, cyclists, e-scooter riders </a:t>
            </a:r>
          </a:p>
          <a:p>
            <a:pPr lvl="1"/>
            <a:r>
              <a:rPr lang="en-AU" sz="1200" b="1" dirty="0"/>
              <a:t>Vehicles: </a:t>
            </a:r>
            <a:r>
              <a:rPr lang="en-AU" sz="1200" dirty="0"/>
              <a:t>retained full vehicle dataset for categorisation </a:t>
            </a:r>
          </a:p>
          <a:p>
            <a:r>
              <a:rPr lang="en-AU" sz="1200" dirty="0"/>
              <a:t>Created documented “processed” datasets and a combined dataset. </a:t>
            </a:r>
          </a:p>
          <a:p>
            <a:r>
              <a:rPr lang="en-US" sz="1200" dirty="0"/>
              <a:t>For transparency and reproducibility, each processed dataset includes a documented outline of the transformation logic, join keys, and handling of exceptions.</a:t>
            </a:r>
            <a:endParaRPr lang="en-AU" sz="1200" dirty="0"/>
          </a:p>
          <a:p>
            <a:endParaRPr lang="en-AU" sz="1200" dirty="0"/>
          </a:p>
          <a:p>
            <a:r>
              <a:rPr lang="en-AU" sz="1200" b="1" dirty="0"/>
              <a:t>Vehicle Categorisation</a:t>
            </a:r>
          </a:p>
          <a:p>
            <a:r>
              <a:rPr lang="en-AU" sz="1200" dirty="0"/>
              <a:t>Developed a </a:t>
            </a:r>
            <a:r>
              <a:rPr lang="en-AU" sz="1200" b="1" dirty="0"/>
              <a:t>decision-tree approach</a:t>
            </a:r>
            <a:r>
              <a:rPr lang="en-AU" sz="1200" dirty="0"/>
              <a:t> using: </a:t>
            </a:r>
          </a:p>
          <a:p>
            <a:pPr lvl="1"/>
            <a:r>
              <a:rPr lang="en-AU" sz="1200" dirty="0"/>
              <a:t>Vehicle type → body style → make/model </a:t>
            </a:r>
          </a:p>
          <a:p>
            <a:pPr lvl="1"/>
            <a:r>
              <a:rPr lang="en-AU" sz="1200" dirty="0"/>
              <a:t>Applied categories based on the above</a:t>
            </a:r>
          </a:p>
          <a:p>
            <a:r>
              <a:rPr lang="en-AU" sz="1200" dirty="0"/>
              <a:t>Tested categories using pivot tables for consistency </a:t>
            </a:r>
          </a:p>
          <a:p>
            <a:r>
              <a:rPr lang="en-AU" sz="1200" dirty="0"/>
              <a:t>Excluded unreliable fields (e.g. weight, seating) </a:t>
            </a:r>
          </a:p>
          <a:p>
            <a:r>
              <a:rPr lang="en-AU" sz="1200" b="1" dirty="0"/>
              <a:t>Conservative classification applied</a:t>
            </a:r>
            <a:r>
              <a:rPr lang="en-AU" sz="1200" dirty="0"/>
              <a:t> to minimise misclassification</a:t>
            </a:r>
          </a:p>
          <a:p>
            <a:endParaRPr lang="en-US" sz="1200" dirty="0"/>
          </a:p>
        </p:txBody>
      </p:sp>
      <p:sp>
        <p:nvSpPr>
          <p:cNvPr id="6" name="TextBox 5">
            <a:extLst>
              <a:ext uri="{FF2B5EF4-FFF2-40B4-BE49-F238E27FC236}">
                <a16:creationId xmlns:a16="http://schemas.microsoft.com/office/drawing/2014/main" id="{05A2C0D7-823A-39B8-E55C-431EDFFE7352}"/>
              </a:ext>
            </a:extLst>
          </p:cNvPr>
          <p:cNvSpPr txBox="1"/>
          <p:nvPr/>
        </p:nvSpPr>
        <p:spPr>
          <a:xfrm>
            <a:off x="6705601" y="1304923"/>
            <a:ext cx="5225143" cy="4770537"/>
          </a:xfrm>
          <a:prstGeom prst="rect">
            <a:avLst/>
          </a:prstGeom>
          <a:noFill/>
        </p:spPr>
        <p:txBody>
          <a:bodyPr wrap="square" rtlCol="0">
            <a:spAutoFit/>
          </a:bodyPr>
          <a:lstStyle/>
          <a:p>
            <a:r>
              <a:rPr lang="en-US" sz="1200" b="1" dirty="0"/>
              <a:t>Data Integration &amp; Analysis</a:t>
            </a:r>
          </a:p>
          <a:p>
            <a:r>
              <a:rPr lang="en-US" sz="1200" dirty="0"/>
              <a:t>Aggregated data at </a:t>
            </a:r>
            <a:r>
              <a:rPr lang="en-US" sz="1200" b="1" dirty="0"/>
              <a:t>accident level</a:t>
            </a:r>
            <a:r>
              <a:rPr lang="en-US" sz="1200" dirty="0"/>
              <a:t> (to avoid double-counting) </a:t>
            </a:r>
          </a:p>
          <a:p>
            <a:r>
              <a:rPr lang="en-US" sz="1200" dirty="0"/>
              <a:t>Combined datasets using unique accident identifier </a:t>
            </a:r>
          </a:p>
          <a:p>
            <a:r>
              <a:rPr lang="en-US" sz="1200" dirty="0"/>
              <a:t>Created derived variables (e.g. specific accident types) </a:t>
            </a:r>
          </a:p>
          <a:p>
            <a:r>
              <a:rPr lang="en-US" sz="1200" dirty="0"/>
              <a:t>Used pivot tables to </a:t>
            </a:r>
            <a:r>
              <a:rPr lang="en-US" sz="1200" dirty="0" err="1"/>
              <a:t>summarise</a:t>
            </a:r>
            <a:r>
              <a:rPr lang="en-US" sz="1200" dirty="0"/>
              <a:t>: </a:t>
            </a:r>
          </a:p>
          <a:p>
            <a:pPr lvl="1"/>
            <a:r>
              <a:rPr lang="en-US" sz="1200" dirty="0"/>
              <a:t>Vehicle types involved </a:t>
            </a:r>
          </a:p>
          <a:p>
            <a:pPr lvl="1"/>
            <a:r>
              <a:rPr lang="en-US" sz="1200" dirty="0"/>
              <a:t>Injury severity (incl. fatalities) </a:t>
            </a:r>
          </a:p>
          <a:p>
            <a:r>
              <a:rPr lang="en-US" sz="1200" dirty="0"/>
              <a:t>Exported clean tables for </a:t>
            </a:r>
            <a:r>
              <a:rPr lang="en-US" sz="1200" dirty="0" err="1"/>
              <a:t>visualisation</a:t>
            </a:r>
            <a:r>
              <a:rPr lang="en-US" sz="1200" dirty="0"/>
              <a:t> </a:t>
            </a:r>
          </a:p>
          <a:p>
            <a:endParaRPr lang="en-US" sz="1200" b="1" dirty="0"/>
          </a:p>
          <a:p>
            <a:r>
              <a:rPr lang="en-US" sz="1200" b="1" dirty="0"/>
              <a:t>Key Limitations</a:t>
            </a:r>
          </a:p>
          <a:p>
            <a:r>
              <a:rPr lang="en-US" sz="1200" dirty="0"/>
              <a:t>Registration and census data lack detail to identify large vehicles</a:t>
            </a:r>
          </a:p>
          <a:p>
            <a:r>
              <a:rPr lang="en-US" sz="1200" dirty="0"/>
              <a:t>Sales data is not available at state level nor over long timeframes</a:t>
            </a:r>
          </a:p>
          <a:p>
            <a:r>
              <a:rPr lang="en-US" sz="1200" dirty="0"/>
              <a:t>Growth in large vehicles inferred primarily from crash data </a:t>
            </a:r>
          </a:p>
          <a:p>
            <a:r>
              <a:rPr lang="en-US" sz="1200" dirty="0"/>
              <a:t>Cannot reliably identify which vehicle caused harm in multi-vehicle crashes </a:t>
            </a:r>
          </a:p>
          <a:p>
            <a:r>
              <a:rPr lang="en-US" sz="1200" dirty="0"/>
              <a:t>Analysis shows </a:t>
            </a:r>
            <a:r>
              <a:rPr lang="en-US" sz="1200" b="1" dirty="0"/>
              <a:t>associations, not causation</a:t>
            </a:r>
            <a:endParaRPr lang="en-US" sz="1200" dirty="0"/>
          </a:p>
          <a:p>
            <a:endParaRPr lang="en-US" sz="1200" dirty="0"/>
          </a:p>
          <a:p>
            <a:r>
              <a:rPr lang="en-US" sz="1200" b="1" dirty="0"/>
              <a:t>Analytical Approach</a:t>
            </a:r>
          </a:p>
          <a:p>
            <a:r>
              <a:rPr lang="en-US" sz="1200" dirty="0"/>
              <a:t>Focus on </a:t>
            </a:r>
            <a:r>
              <a:rPr lang="en-US" sz="1200" b="1" dirty="0"/>
              <a:t>patterns in accidents involving large vehicles</a:t>
            </a:r>
            <a:r>
              <a:rPr lang="en-US" sz="1200" dirty="0"/>
              <a:t> </a:t>
            </a:r>
          </a:p>
          <a:p>
            <a:r>
              <a:rPr lang="en-US" sz="1200" dirty="0"/>
              <a:t>Emphasis on </a:t>
            </a:r>
            <a:r>
              <a:rPr lang="en-US" sz="1200" b="1" dirty="0"/>
              <a:t>pedestrian and cyclist harm outcomes</a:t>
            </a:r>
            <a:r>
              <a:rPr lang="en-US" sz="1200" dirty="0"/>
              <a:t> </a:t>
            </a:r>
          </a:p>
          <a:p>
            <a:r>
              <a:rPr lang="en-US" sz="1200" dirty="0"/>
              <a:t>Transparent assumptions and conservative estimates</a:t>
            </a:r>
          </a:p>
          <a:p>
            <a:endParaRPr lang="en-US" sz="1200" dirty="0"/>
          </a:p>
          <a:p>
            <a:endParaRPr lang="en-US" sz="1200" dirty="0"/>
          </a:p>
          <a:p>
            <a:r>
              <a:rPr lang="en-US" sz="1200" dirty="0"/>
              <a:t>Datasets are available in </a:t>
            </a:r>
            <a:r>
              <a:rPr lang="en-US" sz="1200" dirty="0" err="1"/>
              <a:t>Zenodo</a:t>
            </a:r>
            <a:r>
              <a:rPr lang="en-US" sz="1200" dirty="0"/>
              <a:t>:</a:t>
            </a:r>
          </a:p>
          <a:p>
            <a:r>
              <a:rPr lang="en-US" sz="1200" dirty="0">
                <a:hlinkClick r:id="rId2"/>
              </a:rPr>
              <a:t>https://doi.org/10.5281/zenodo.18722086</a:t>
            </a:r>
            <a:endParaRPr lang="en-US" sz="1200" dirty="0"/>
          </a:p>
          <a:p>
            <a:r>
              <a:rPr lang="en-US" sz="1200" dirty="0">
                <a:hlinkClick r:id="rId3"/>
              </a:rPr>
              <a:t>https://doi.org/10.5281/zenodo.18759535</a:t>
            </a:r>
            <a:endParaRPr lang="en-US" sz="1200" dirty="0"/>
          </a:p>
        </p:txBody>
      </p:sp>
    </p:spTree>
    <p:extLst>
      <p:ext uri="{BB962C8B-B14F-4D97-AF65-F5344CB8AC3E}">
        <p14:creationId xmlns:p14="http://schemas.microsoft.com/office/powerpoint/2010/main" val="2678102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1041</TotalTime>
  <Words>2405</Words>
  <Application>Microsoft Office PowerPoint</Application>
  <PresentationFormat>Widescreen</PresentationFormat>
  <Paragraphs>171</Paragraphs>
  <Slides>26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Aptos Display</vt:lpstr>
      <vt:lpstr>Arial</vt:lpstr>
      <vt:lpstr>Office Theme</vt:lpstr>
      <vt:lpstr>A Growing Concern</vt:lpstr>
      <vt:lpstr>PowerPoint Presentation</vt:lpstr>
      <vt:lpstr>Fleet Transformation</vt:lpstr>
      <vt:lpstr>PowerPoint Presentation</vt:lpstr>
      <vt:lpstr>PowerPoint Presentation</vt:lpstr>
      <vt:lpstr>The rise of LLVs</vt:lpstr>
      <vt:lpstr>The impact of LLVs</vt:lpstr>
      <vt:lpstr>Harm Trends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Gaps and confounding factors</vt:lpstr>
      <vt:lpstr>PowerPoint Presentation</vt:lpstr>
      <vt:lpstr>Confounding factors</vt:lpstr>
      <vt:lpstr>What can be done?</vt:lpstr>
      <vt:lpstr>PowerPoint Presentation</vt:lpstr>
      <vt:lpstr>PowerPoint Presentation</vt:lpstr>
      <vt:lpstr>PowerPoint Presentation</vt:lpstr>
      <vt:lpstr>PowerPoint Presentation</vt:lpstr>
      <vt:lpstr>Appendix: Data Methodology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Jackie Katsianas</dc:creator>
  <cp:lastModifiedBy>Jackie Katsianas</cp:lastModifiedBy>
  <cp:revision>2</cp:revision>
  <dcterms:created xsi:type="dcterms:W3CDTF">2026-02-26T06:23:49Z</dcterms:created>
  <dcterms:modified xsi:type="dcterms:W3CDTF">2026-05-03T09:46:51Z</dcterms:modified>
</cp:coreProperties>
</file>